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xfrm>
            <a:off x="12007748"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100"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109" name="Agenda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11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27" name="Body Level One…"/>
          <p:cNvSpPr txBox="1"/>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36" name="Body Level One…"/>
          <p:cNvSpPr txBox="1"/>
          <p:nvPr>
            <p:ph type="body" sz="half" idx="1" hasCustomPrompt="1"/>
          </p:nvPr>
        </p:nvSpPr>
        <p:spPr>
          <a:xfrm>
            <a:off x="1753923" y="4939860"/>
            <a:ext cx="20876154" cy="3836280"/>
          </a:xfrm>
          <a:prstGeom prst="rect">
            <a:avLst/>
          </a:prstGeom>
        </p:spPr>
        <p:txBody>
          <a:bodyPr anchor="ct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Low-angle black and white photo of a futuristic apartment building under a cloudy sky"/>
          <p:cNvSpPr/>
          <p:nvPr>
            <p:ph type="pic" idx="21"/>
          </p:nvPr>
        </p:nvSpPr>
        <p:spPr>
          <a:xfrm>
            <a:off x="-120802" y="1270000"/>
            <a:ext cx="16840201" cy="11226800"/>
          </a:xfrm>
          <a:prstGeom prst="rect">
            <a:avLst/>
          </a:prstGeom>
        </p:spPr>
        <p:txBody>
          <a:bodyPr lIns="91439" tIns="45719" rIns="91439" bIns="45719">
            <a:noAutofit/>
          </a:bodyPr>
          <a:lstStyle/>
          <a:p>
            <a:pPr/>
          </a:p>
        </p:txBody>
      </p:sp>
      <p:sp>
        <p:nvSpPr>
          <p:cNvPr id="145" name="Black and white photo of the outside of a modern office building "/>
          <p:cNvSpPr/>
          <p:nvPr>
            <p:ph type="pic" sz="quarter" idx="22"/>
          </p:nvPr>
        </p:nvSpPr>
        <p:spPr>
          <a:xfrm>
            <a:off x="15443200" y="1270000"/>
            <a:ext cx="8102600" cy="5410200"/>
          </a:xfrm>
          <a:prstGeom prst="rect">
            <a:avLst/>
          </a:prstGeom>
        </p:spPr>
        <p:txBody>
          <a:bodyPr lIns="91439" tIns="45719" rIns="91439" bIns="45719">
            <a:noAutofit/>
          </a:bodyPr>
          <a:lstStyle/>
          <a:p>
            <a:pPr/>
          </a:p>
        </p:txBody>
      </p:sp>
      <p:sp>
        <p:nvSpPr>
          <p:cNvPr id="146" name="Black and white photo of lattice-like, modern architecture on a building"/>
          <p:cNvSpPr/>
          <p:nvPr>
            <p:ph type="pic" sz="half" idx="23"/>
          </p:nvPr>
        </p:nvSpPr>
        <p:spPr>
          <a:xfrm>
            <a:off x="15811500" y="4876800"/>
            <a:ext cx="7366000" cy="9829800"/>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000000"/>
        </a:solidFill>
      </p:bgPr>
    </p:bg>
    <p:spTree>
      <p:nvGrpSpPr>
        <p:cNvPr id="1" name=""/>
        <p:cNvGrpSpPr/>
        <p:nvPr/>
      </p:nvGrpSpPr>
      <p:grpSpPr>
        <a:xfrm>
          <a:off x="0" y="0"/>
          <a:ext cx="0" cy="0"/>
          <a:chOff x="0" y="0"/>
          <a:chExt cx="0" cy="0"/>
        </a:xfrm>
      </p:grpSpPr>
      <p:sp>
        <p:nvSpPr>
          <p:cNvPr id="154" name="Low-angle black and white photo of a modern buildin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000000"/>
        </a:solidFill>
      </p:bgPr>
    </p:bg>
    <p:spTree>
      <p:nvGrpSpPr>
        <p:cNvPr id="1" name=""/>
        <p:cNvGrpSpPr/>
        <p:nvPr/>
      </p:nvGrpSpPr>
      <p:grpSpPr>
        <a:xfrm>
          <a:off x="0" y="0"/>
          <a:ext cx="0" cy="0"/>
          <a:chOff x="0" y="0"/>
          <a:chExt cx="0" cy="0"/>
        </a:xfrm>
      </p:grpSpPr>
      <p:sp>
        <p:nvSpPr>
          <p:cNvPr id="21" name="Black and white photo of light and shadows on a buildin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44688"/>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 </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3" name="Body Level One…"/>
          <p:cNvSpPr txBox="1"/>
          <p:nvPr>
            <p:ph type="body" sz="quarter" idx="1" hasCustomPrompt="1"/>
          </p:nvPr>
        </p:nvSpPr>
        <p:spPr>
          <a:xfrm>
            <a:off x="1206500" y="7060576"/>
            <a:ext cx="9779000" cy="5382403"/>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4" name="Black and white photo of shadows cast on a concrete structure"/>
          <p:cNvSpPr/>
          <p:nvPr>
            <p:ph type="pic" idx="21"/>
          </p:nvPr>
        </p:nvSpPr>
        <p:spPr>
          <a:xfrm>
            <a:off x="9270652" y="1263650"/>
            <a:ext cx="16757661" cy="11188700"/>
          </a:xfrm>
          <a:prstGeom prst="rect">
            <a:avLst/>
          </a:prstGeom>
        </p:spPr>
        <p:txBody>
          <a:bodyPr lIns="91439" tIns="45719" rIns="91439" bIns="45719">
            <a:noAutofit/>
          </a:bodyPr>
          <a:lstStyle/>
          <a:p>
            <a:pP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1"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2"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63" name="Close-up black and white photo of intricate building architecture"/>
          <p:cNvSpPr/>
          <p:nvPr>
            <p:ph type="pic" idx="22"/>
          </p:nvPr>
        </p:nvSpPr>
        <p:spPr>
          <a:xfrm>
            <a:off x="12192000" y="-1341967"/>
            <a:ext cx="10922000" cy="16399934"/>
          </a:xfrm>
          <a:prstGeom prst="rect">
            <a:avLst/>
          </a:prstGeom>
        </p:spPr>
        <p:txBody>
          <a:bodyPr lIns="91439" tIns="45719" rIns="91439" bIns="45719">
            <a:noAutofit/>
          </a:bodyPr>
          <a:lstStyle/>
          <a:p>
            <a:pP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72"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73"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82"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3"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9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235" strike="noStrike" sz="11800" u="none">
          <a:solidFill>
            <a:srgbClr val="FFFFFF"/>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235" strike="noStrike" sz="11800" u="none">
          <a:solidFill>
            <a:srgbClr val="FFFFFF"/>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235" strike="noStrike" sz="11800" u="none">
          <a:solidFill>
            <a:srgbClr val="FFFFFF"/>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235" strike="noStrike" sz="11800" u="none">
          <a:solidFill>
            <a:srgbClr val="FFFFFF"/>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235" strike="noStrike" sz="11800" u="none">
          <a:solidFill>
            <a:srgbClr val="FFFFFF"/>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235" strike="noStrike" sz="11800" u="none">
          <a:solidFill>
            <a:srgbClr val="FFFFFF"/>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235" strike="noStrike" sz="11800" u="none">
          <a:solidFill>
            <a:srgbClr val="FFFFFF"/>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235" strike="noStrike" sz="11800" u="none">
          <a:solidFill>
            <a:srgbClr val="FFFFFF"/>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235" strike="noStrike" sz="11800" u="none">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1" name="EDA Sales Analysis"/>
          <p:cNvSpPr txBox="1"/>
          <p:nvPr>
            <p:ph type="ctrTitle"/>
          </p:nvPr>
        </p:nvSpPr>
        <p:spPr>
          <a:xfrm>
            <a:off x="1206498" y="5876881"/>
            <a:ext cx="21971004" cy="1962238"/>
          </a:xfrm>
          <a:prstGeom prst="rect">
            <a:avLst/>
          </a:prstGeom>
        </p:spPr>
        <p:txBody>
          <a:bodyPr/>
          <a:lstStyle/>
          <a:p>
            <a:pPr/>
            <a:r>
              <a:t>EDA Sales Analysis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71"/>
                                        </p:tgtEl>
                                        <p:attrNameLst>
                                          <p:attrName>style.visibility</p:attrName>
                                        </p:attrNameLst>
                                      </p:cBhvr>
                                      <p:to>
                                        <p:strVal val="visible"/>
                                      </p:to>
                                    </p:set>
                                    <p:animEffect filter="dissolve" transition="in">
                                      <p:cBhvr>
                                        <p:cTn id="7" dur="10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Class="exit" nodeType="clickEffect" presetID="10" grpId="2" fill="hold">
                                  <p:stCondLst>
                                    <p:cond delay="0"/>
                                  </p:stCondLst>
                                  <p:iterate type="lt" backwards="0">
                                    <p:tmAbs val="0"/>
                                  </p:iterate>
                                  <p:childTnLst>
                                    <p:animEffect filter="fade" transition="out">
                                      <p:cBhvr>
                                        <p:cTn id="11" dur="2000" fill="hold"/>
                                        <p:tgtEl>
                                          <p:spTgt spid="171"/>
                                        </p:tgtEl>
                                      </p:cBhvr>
                                    </p:animEffect>
                                    <p:set>
                                      <p:cBhvr>
                                        <p:cTn id="12" fill="hold">
                                          <p:stCondLst>
                                            <p:cond delay="1999"/>
                                          </p:stCondLst>
                                        </p:cTn>
                                        <p:tgtEl>
                                          <p:spTgt spid="17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1" grpId="2"/>
      <p:bldP build="whole" bldLvl="1" animBg="1" rev="0" advAuto="0" spid="171" grpId="1"/>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2" name="Bottom 10 products"/>
          <p:cNvSpPr txBox="1"/>
          <p:nvPr>
            <p:ph type="title"/>
          </p:nvPr>
        </p:nvSpPr>
        <p:spPr>
          <a:xfrm>
            <a:off x="1187777" y="957364"/>
            <a:ext cx="9779001" cy="1435101"/>
          </a:xfrm>
          <a:prstGeom prst="rect">
            <a:avLst/>
          </a:prstGeom>
        </p:spPr>
        <p:txBody>
          <a:bodyPr/>
          <a:lstStyle>
            <a:lvl1pPr defTabSz="1706837">
              <a:defRPr spc="-165" sz="8260"/>
            </a:lvl1pPr>
          </a:lstStyle>
          <a:p>
            <a:pPr/>
            <a:r>
              <a:t>Bottom 10 products</a:t>
            </a:r>
          </a:p>
        </p:txBody>
      </p:sp>
      <p:sp>
        <p:nvSpPr>
          <p:cNvPr id="203" name="All products in the bottom-10 contribute less than $20 million.…"/>
          <p:cNvSpPr txBox="1"/>
          <p:nvPr>
            <p:ph type="body" sz="half" idx="1"/>
          </p:nvPr>
        </p:nvSpPr>
        <p:spPr>
          <a:xfrm>
            <a:off x="12735917" y="2729994"/>
            <a:ext cx="9779001" cy="8256012"/>
          </a:xfrm>
          <a:prstGeom prst="rect">
            <a:avLst/>
          </a:prstGeom>
        </p:spPr>
        <p:txBody>
          <a:bodyPr anchor="ctr"/>
          <a:lstStyle/>
          <a:p>
            <a:pPr/>
            <a:r>
              <a:t>All products in the bottom-10 contribute less than $20 million. </a:t>
            </a:r>
          </a:p>
          <a:p>
            <a:pPr/>
            <a:r>
              <a:t>Highest earning product: product 21 - $19,246,876 (1.56%)</a:t>
            </a:r>
          </a:p>
          <a:p>
            <a:pPr/>
            <a:r>
              <a:t>Lowest earning product: product 24 - $14,555,053 (1.18%)</a:t>
            </a:r>
          </a:p>
        </p:txBody>
      </p:sp>
      <p:pic>
        <p:nvPicPr>
          <p:cNvPr id="204" name="bottom_10_products.png" descr="bottom_10_products.png"/>
          <p:cNvPicPr>
            <a:picLocks noChangeAspect="0"/>
          </p:cNvPicPr>
          <p:nvPr/>
        </p:nvPicPr>
        <p:blipFill>
          <a:blip r:embed="rId3">
            <a:extLst/>
          </a:blip>
          <a:stretch>
            <a:fillRect/>
          </a:stretch>
        </p:blipFill>
        <p:spPr>
          <a:xfrm>
            <a:off x="315093" y="3093131"/>
            <a:ext cx="12070469" cy="751875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push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6" name="Sales distribution by location"/>
          <p:cNvSpPr txBox="1"/>
          <p:nvPr>
            <p:ph type="title"/>
          </p:nvPr>
        </p:nvSpPr>
        <p:spPr>
          <a:xfrm>
            <a:off x="5382637" y="957364"/>
            <a:ext cx="13618726" cy="1435101"/>
          </a:xfrm>
          <a:prstGeom prst="rect">
            <a:avLst/>
          </a:prstGeom>
        </p:spPr>
        <p:txBody>
          <a:bodyPr/>
          <a:lstStyle>
            <a:lvl1pPr defTabSz="1658070">
              <a:defRPr spc="-160" sz="8024"/>
            </a:lvl1pPr>
          </a:lstStyle>
          <a:p>
            <a:pPr/>
            <a:r>
              <a:t>Sales distribution by location</a:t>
            </a:r>
          </a:p>
        </p:txBody>
      </p:sp>
      <p:sp>
        <p:nvSpPr>
          <p:cNvPr id="207" name="Sales are widespread across the U.S., but concentrated in major population centers.…"/>
          <p:cNvSpPr txBox="1"/>
          <p:nvPr>
            <p:ph type="body" sz="quarter" idx="1"/>
          </p:nvPr>
        </p:nvSpPr>
        <p:spPr>
          <a:xfrm>
            <a:off x="4238022" y="9407456"/>
            <a:ext cx="15907956" cy="4016721"/>
          </a:xfrm>
          <a:prstGeom prst="rect">
            <a:avLst/>
          </a:prstGeom>
        </p:spPr>
        <p:txBody>
          <a:bodyPr anchor="ctr"/>
          <a:lstStyle/>
          <a:p>
            <a:pPr marL="0" indent="0" defTabSz="265175">
              <a:lnSpc>
                <a:spcPct val="100000"/>
              </a:lnSpc>
              <a:spcBef>
                <a:spcPts val="600"/>
              </a:spcBef>
              <a:buSzTx/>
              <a:buNone/>
              <a:defRPr sz="696">
                <a:solidFill>
                  <a:srgbClr val="000000"/>
                </a:solidFill>
                <a:latin typeface="Times Roman"/>
                <a:ea typeface="Times Roman"/>
                <a:cs typeface="Times Roman"/>
                <a:sym typeface="Times Roman"/>
              </a:defRPr>
            </a:pPr>
          </a:p>
          <a:p>
            <a:pPr marL="265175" indent="-184149" defTabSz="1414236">
              <a:spcBef>
                <a:spcPts val="2600"/>
              </a:spcBef>
              <a:buFont typeface="Times Roman"/>
              <a:defRPr sz="2784"/>
            </a:pPr>
            <a:r>
              <a:t>Sales are widespread across the U.S., but concentrated in major population centers.</a:t>
            </a:r>
          </a:p>
          <a:p>
            <a:pPr marL="265175" indent="-184149" defTabSz="1414236">
              <a:spcBef>
                <a:spcPts val="2600"/>
              </a:spcBef>
              <a:buFont typeface="Times Roman"/>
              <a:defRPr sz="2784"/>
            </a:pPr>
            <a:r>
              <a:t>East Coast shows the highest number of transactions, but profits per location are lower.</a:t>
            </a:r>
          </a:p>
          <a:p>
            <a:pPr marL="265175" indent="-184149" defTabSz="1414236">
              <a:spcBef>
                <a:spcPts val="2600"/>
              </a:spcBef>
              <a:buFont typeface="Times Roman"/>
              <a:defRPr sz="2784"/>
            </a:pPr>
            <a:r>
              <a:t>West Coast locations generate fewer transactions overall, but higher profits per sale.</a:t>
            </a:r>
          </a:p>
          <a:p>
            <a:pPr marL="265175" indent="-184149" defTabSz="1414236">
              <a:spcBef>
                <a:spcPts val="2600"/>
              </a:spcBef>
              <a:buFont typeface="Times Roman"/>
              <a:defRPr sz="2784"/>
            </a:pPr>
            <a:r>
              <a:t>This suggests West Coast customers may spend more on average or buy higher-margin products.</a:t>
            </a:r>
          </a:p>
          <a:p>
            <a:pPr marL="265175" indent="-184149" defTabSz="1414236">
              <a:spcBef>
                <a:spcPts val="2600"/>
              </a:spcBef>
              <a:buFont typeface="Times Roman"/>
              <a:defRPr sz="2784"/>
            </a:pPr>
            <a:r>
              <a:t>Geography matters: regional differences in spending behavior drive profit distribution.</a:t>
            </a:r>
          </a:p>
        </p:txBody>
      </p:sp>
      <p:pic>
        <p:nvPicPr>
          <p:cNvPr id="208" name="sales_distribution_by_location.png" descr="sales_distribution_by_location.png"/>
          <p:cNvPicPr>
            <a:picLocks noChangeAspect="0"/>
          </p:cNvPicPr>
          <p:nvPr/>
        </p:nvPicPr>
        <p:blipFill>
          <a:blip r:embed="rId3">
            <a:extLst/>
          </a:blip>
          <a:srcRect l="0" t="0" r="0" b="0"/>
          <a:stretch>
            <a:fillRect/>
          </a:stretch>
        </p:blipFill>
        <p:spPr>
          <a:xfrm>
            <a:off x="4245570" y="2662133"/>
            <a:ext cx="15892823" cy="6475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0" name="Sales distribution by region"/>
          <p:cNvSpPr txBox="1"/>
          <p:nvPr>
            <p:ph type="title"/>
          </p:nvPr>
        </p:nvSpPr>
        <p:spPr>
          <a:prstGeom prst="rect">
            <a:avLst/>
          </a:prstGeom>
        </p:spPr>
        <p:txBody>
          <a:bodyPr/>
          <a:lstStyle>
            <a:lvl1pPr defTabSz="1243552">
              <a:defRPr spc="-120" sz="6018"/>
            </a:lvl1pPr>
          </a:lstStyle>
          <a:p>
            <a:pPr/>
            <a:r>
              <a:t>Sales distribution by region</a:t>
            </a:r>
          </a:p>
        </p:txBody>
      </p:sp>
      <p:sp>
        <p:nvSpPr>
          <p:cNvPr id="211" name="West, Midwest, and South have the strongest sales distribution, each within 5% of one another.…"/>
          <p:cNvSpPr txBox="1"/>
          <p:nvPr>
            <p:ph type="body" sz="half" idx="1"/>
          </p:nvPr>
        </p:nvSpPr>
        <p:spPr>
          <a:xfrm>
            <a:off x="1187777" y="2729994"/>
            <a:ext cx="9779001" cy="8256012"/>
          </a:xfrm>
          <a:prstGeom prst="rect">
            <a:avLst/>
          </a:prstGeom>
        </p:spPr>
        <p:txBody>
          <a:bodyPr anchor="ctr"/>
          <a:lstStyle/>
          <a:p>
            <a:pPr defTabSz="457200">
              <a:defRPr b="1"/>
            </a:pPr>
            <a:r>
              <a:t>West, Midwest, and South have the strongest sales distribution, each within 5% of one another.</a:t>
            </a:r>
          </a:p>
          <a:p>
            <a:pPr defTabSz="457200">
              <a:defRPr b="1"/>
            </a:pPr>
            <a:r>
              <a:t>The West is the strongest region, contributing 30.5% of total sales.</a:t>
            </a:r>
            <a:endParaRPr b="0"/>
          </a:p>
          <a:p>
            <a:pPr defTabSz="457200">
              <a:defRPr b="1"/>
            </a:pPr>
            <a:r>
              <a:t>The Northeast is the weakest region, contributing just 16.6% of total sales.</a:t>
            </a:r>
          </a:p>
        </p:txBody>
      </p:sp>
      <p:pic>
        <p:nvPicPr>
          <p:cNvPr id="212" name="sales_distribution_by_region.png" descr="sales_distribution_by_region.png"/>
          <p:cNvPicPr>
            <a:picLocks noChangeAspect="0"/>
          </p:cNvPicPr>
          <p:nvPr/>
        </p:nvPicPr>
        <p:blipFill>
          <a:blip r:embed="rId3">
            <a:extLst/>
          </a:blip>
          <a:stretch>
            <a:fillRect/>
          </a:stretch>
        </p:blipFill>
        <p:spPr>
          <a:xfrm>
            <a:off x="11424263" y="3096779"/>
            <a:ext cx="12402309" cy="752244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prism dir="u"/>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4" name="Sales distribution by region (2014 - 2018)"/>
          <p:cNvSpPr txBox="1"/>
          <p:nvPr>
            <p:ph type="title"/>
          </p:nvPr>
        </p:nvSpPr>
        <p:spPr>
          <a:prstGeom prst="rect">
            <a:avLst/>
          </a:prstGeom>
        </p:spPr>
        <p:txBody>
          <a:bodyPr/>
          <a:lstStyle>
            <a:lvl1pPr defTabSz="999718">
              <a:defRPr spc="-96" sz="4838"/>
            </a:lvl1pPr>
          </a:lstStyle>
          <a:p>
            <a:pPr/>
            <a:r>
              <a:t>Sales distribution by region (2014 - 2018)</a:t>
            </a:r>
          </a:p>
        </p:txBody>
      </p:sp>
      <p:sp>
        <p:nvSpPr>
          <p:cNvPr id="215" name="South, West, and Midwest often overlap, with each outperforming the others at different times.…"/>
          <p:cNvSpPr txBox="1"/>
          <p:nvPr>
            <p:ph type="body" sz="half" idx="1"/>
          </p:nvPr>
        </p:nvSpPr>
        <p:spPr>
          <a:xfrm>
            <a:off x="12735917" y="2729994"/>
            <a:ext cx="9779001" cy="8256012"/>
          </a:xfrm>
          <a:prstGeom prst="rect">
            <a:avLst/>
          </a:prstGeom>
        </p:spPr>
        <p:txBody>
          <a:bodyPr anchor="ctr"/>
          <a:lstStyle/>
          <a:p>
            <a:pPr marL="579119" indent="-579119" defTabSz="434340">
              <a:spcBef>
                <a:spcPts val="4200"/>
              </a:spcBef>
              <a:defRPr b="1" sz="4560"/>
            </a:pPr>
            <a:r>
              <a:t>South, West, and Midwest often overlap, with each outperforming the others at different times.</a:t>
            </a:r>
          </a:p>
          <a:p>
            <a:pPr marL="579119" indent="-579119" defTabSz="434340">
              <a:spcBef>
                <a:spcPts val="4200"/>
              </a:spcBef>
              <a:defRPr b="1" sz="4560"/>
            </a:pPr>
            <a:r>
              <a:t>The West is the strongest region, consistently earning above $8 million in profit and rarely dropping below $7 million.</a:t>
            </a:r>
            <a:endParaRPr b="0"/>
          </a:p>
          <a:p>
            <a:pPr marL="579119" indent="-579119" defTabSz="434340">
              <a:spcBef>
                <a:spcPts val="4200"/>
              </a:spcBef>
              <a:defRPr b="1" sz="4560"/>
            </a:pPr>
            <a:r>
              <a:t>The Northeast is the weakest region, rarely exceeding $4.5M in profit.</a:t>
            </a:r>
          </a:p>
        </p:txBody>
      </p:sp>
      <p:pic>
        <p:nvPicPr>
          <p:cNvPr id="216" name="sales_distribution_by_region_over_time.png" descr="sales_distribution_by_region_over_time.png"/>
          <p:cNvPicPr>
            <a:picLocks noChangeAspect="0"/>
          </p:cNvPicPr>
          <p:nvPr/>
        </p:nvPicPr>
        <p:blipFill>
          <a:blip r:embed="rId3">
            <a:extLst/>
          </a:blip>
          <a:stretch>
            <a:fillRect/>
          </a:stretch>
        </p:blipFill>
        <p:spPr>
          <a:xfrm>
            <a:off x="311150" y="3093309"/>
            <a:ext cx="12065000" cy="75184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8" name="Sales distribution by channel"/>
          <p:cNvSpPr txBox="1"/>
          <p:nvPr>
            <p:ph type="title"/>
          </p:nvPr>
        </p:nvSpPr>
        <p:spPr>
          <a:prstGeom prst="rect">
            <a:avLst/>
          </a:prstGeom>
        </p:spPr>
        <p:txBody>
          <a:bodyPr/>
          <a:lstStyle>
            <a:lvl1pPr defTabSz="1194786">
              <a:defRPr spc="-115" sz="5782"/>
            </a:lvl1pPr>
          </a:lstStyle>
          <a:p>
            <a:pPr/>
            <a:r>
              <a:t>Sales distribution by channel</a:t>
            </a:r>
          </a:p>
        </p:txBody>
      </p:sp>
      <p:sp>
        <p:nvSpPr>
          <p:cNvPr id="219" name="Wholesale vastly outmatches other distribution methods, accounting for 54% of total sales.…"/>
          <p:cNvSpPr txBox="1"/>
          <p:nvPr>
            <p:ph type="body" sz="half" idx="1"/>
          </p:nvPr>
        </p:nvSpPr>
        <p:spPr>
          <a:xfrm>
            <a:off x="1187777" y="2729994"/>
            <a:ext cx="9779001" cy="8256012"/>
          </a:xfrm>
          <a:prstGeom prst="rect">
            <a:avLst/>
          </a:prstGeom>
        </p:spPr>
        <p:txBody>
          <a:bodyPr anchor="ctr"/>
          <a:lstStyle/>
          <a:p>
            <a:pPr defTabSz="457200"/>
            <a:r>
              <a:t>Wholesale vastly outmatches other distribution methods, accounting for 54% of total sales. </a:t>
            </a:r>
          </a:p>
          <a:p>
            <a:pPr defTabSz="457200"/>
            <a:r>
              <a:t>Exports contribute just 14.9%</a:t>
            </a:r>
          </a:p>
        </p:txBody>
      </p:sp>
      <p:pic>
        <p:nvPicPr>
          <p:cNvPr id="220" name="sales_distribution_by_channel.png" descr="sales_distribution_by_channel.png"/>
          <p:cNvPicPr>
            <a:picLocks noChangeAspect="0"/>
          </p:cNvPicPr>
          <p:nvPr/>
        </p:nvPicPr>
        <p:blipFill>
          <a:blip r:embed="rId3">
            <a:extLst/>
          </a:blip>
          <a:stretch>
            <a:fillRect/>
          </a:stretch>
        </p:blipFill>
        <p:spPr>
          <a:xfrm>
            <a:off x="11421315" y="3098799"/>
            <a:ext cx="12408205" cy="75184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2" name="Sales distribution by channel  (2014 - 2018)"/>
          <p:cNvSpPr txBox="1"/>
          <p:nvPr>
            <p:ph type="title"/>
          </p:nvPr>
        </p:nvSpPr>
        <p:spPr>
          <a:prstGeom prst="rect">
            <a:avLst/>
          </a:prstGeom>
        </p:spPr>
        <p:txBody>
          <a:bodyPr/>
          <a:lstStyle>
            <a:lvl1pPr defTabSz="999718">
              <a:defRPr spc="-96" sz="4838"/>
            </a:lvl1pPr>
          </a:lstStyle>
          <a:p>
            <a:pPr/>
            <a:r>
              <a:t>Sales distribution by channel  (2014 - 2018)</a:t>
            </a:r>
          </a:p>
        </p:txBody>
      </p:sp>
      <p:sp>
        <p:nvSpPr>
          <p:cNvPr id="223" name="Wholesale: Typically ~$14M; occasionally higher, with two dips below $12M.…"/>
          <p:cNvSpPr txBox="1"/>
          <p:nvPr>
            <p:ph type="body" sz="half" idx="1"/>
          </p:nvPr>
        </p:nvSpPr>
        <p:spPr>
          <a:xfrm>
            <a:off x="12735917" y="2729994"/>
            <a:ext cx="9779001" cy="8256012"/>
          </a:xfrm>
          <a:prstGeom prst="rect">
            <a:avLst/>
          </a:prstGeom>
        </p:spPr>
        <p:txBody>
          <a:bodyPr anchor="ctr"/>
          <a:lstStyle/>
          <a:p>
            <a:pPr marL="0" indent="0" defTabSz="457200">
              <a:buSzTx/>
              <a:buNone/>
            </a:pPr>
          </a:p>
          <a:p>
            <a:pPr marL="457199" indent="-317499" defTabSz="457200">
              <a:buFont typeface="Times Roman"/>
            </a:pPr>
            <a:r>
              <a:rPr b="1"/>
              <a:t>Wholesale:</a:t>
            </a:r>
            <a:r>
              <a:t> Typically ~$14M; occasionally higher, with two dips below $12M.</a:t>
            </a:r>
          </a:p>
          <a:p>
            <a:pPr marL="457199" indent="-317499" defTabSz="457200">
              <a:buFont typeface="Times Roman"/>
            </a:pPr>
            <a:r>
              <a:rPr b="1"/>
              <a:t>Distributor:</a:t>
            </a:r>
            <a:r>
              <a:t> Around $8M consistently.</a:t>
            </a:r>
          </a:p>
          <a:p>
            <a:pPr marL="457199" indent="-317499" defTabSz="457200">
              <a:buFont typeface="Times Roman"/>
            </a:pPr>
            <a:r>
              <a:rPr b="1"/>
              <a:t>Export:</a:t>
            </a:r>
            <a:r>
              <a:t> Usually below $4M, with occasional spikes above.</a:t>
            </a:r>
          </a:p>
        </p:txBody>
      </p:sp>
      <p:pic>
        <p:nvPicPr>
          <p:cNvPr id="224" name="sales_distribution_by_channel_over_time.png" descr="sales_distribution_by_channel_over_time.png"/>
          <p:cNvPicPr>
            <a:picLocks noChangeAspect="0"/>
          </p:cNvPicPr>
          <p:nvPr/>
        </p:nvPicPr>
        <p:blipFill>
          <a:blip r:embed="rId3">
            <a:extLst/>
          </a:blip>
          <a:stretch>
            <a:fillRect/>
          </a:stretch>
        </p:blipFill>
        <p:spPr>
          <a:xfrm>
            <a:off x="311150" y="3098800"/>
            <a:ext cx="12407900" cy="75184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14:prism dir="r"/>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6" name="Key insights"/>
          <p:cNvSpPr txBox="1"/>
          <p:nvPr/>
        </p:nvSpPr>
        <p:spPr>
          <a:xfrm>
            <a:off x="8015782" y="316369"/>
            <a:ext cx="8352436" cy="184956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b="1" spc="-232" sz="11600"/>
            </a:lvl1pPr>
          </a:lstStyle>
          <a:p>
            <a:pPr/>
            <a:r>
              <a:t>Key insights</a:t>
            </a:r>
          </a:p>
        </p:txBody>
      </p:sp>
      <p:sp>
        <p:nvSpPr>
          <p:cNvPr id="227" name="📍 West, Midwest &amp; South strong; Northeast lags.…"/>
          <p:cNvSpPr txBox="1"/>
          <p:nvPr/>
        </p:nvSpPr>
        <p:spPr>
          <a:xfrm>
            <a:off x="1372201" y="3789832"/>
            <a:ext cx="21639598" cy="61363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7199" indent="-317499" defTabSz="457200">
              <a:buSzPct val="123000"/>
              <a:buFont typeface="Times Roman"/>
              <a:buChar char="•"/>
            </a:pPr>
            <a:r>
              <a:t>📍 West, Midwest &amp; South strong; Northeast lags.</a:t>
            </a:r>
          </a:p>
          <a:p>
            <a:pPr marL="457199" indent="-317499" defTabSz="457200">
              <a:buSzPct val="123000"/>
              <a:buFont typeface="Times Roman"/>
              <a:buChar char="•"/>
            </a:pPr>
            <a:r>
              <a:t>📉 Profits dip post-holidays; West stays $7–8M+.</a:t>
            </a:r>
          </a:p>
          <a:p>
            <a:pPr marL="457199" indent="-317499" defTabSz="457200">
              <a:buSzPct val="123000"/>
              <a:buFont typeface="Times Roman"/>
              <a:buChar char="•"/>
            </a:pPr>
            <a:r>
              <a:t>💰 Product 26 leads ($117M, 9.5% of total).</a:t>
            </a:r>
          </a:p>
          <a:p>
            <a:pPr marL="457199" indent="-317499" defTabSz="457200">
              <a:buSzPct val="123000"/>
              <a:buFont typeface="Times Roman"/>
              <a:buChar char="•"/>
            </a:pPr>
            <a:r>
              <a:t>👥 Bottom-10 customers &lt; $5M profit each.</a:t>
            </a:r>
          </a:p>
          <a:p>
            <a:pPr marL="457199" indent="-317499" defTabSz="457200">
              <a:buSzPct val="123000"/>
              <a:buFont typeface="Times Roman"/>
              <a:buChar char="•"/>
            </a:pPr>
            <a:r>
              <a:t>🚚 Wholesale dominates; Export weakest.</a:t>
            </a:r>
          </a:p>
        </p:txBody>
      </p:sp>
    </p:spTree>
  </p:cSld>
  <p:clrMapOvr>
    <a:masterClrMapping/>
  </p:clrMapOvr>
  <mc:AlternateContent xmlns:mc="http://schemas.openxmlformats.org/markup-compatibility/2006">
    <mc:Choice xmlns:p14="http://schemas.microsoft.com/office/powerpoint/2010/main" Requires="p14">
      <p:transition spd="slow" advClick="1" p14:dur="1500">
        <p14:warp dir="in"/>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10" grpId="1" fill="hold">
                                  <p:stCondLst>
                                    <p:cond delay="0"/>
                                  </p:stCondLst>
                                  <p:iterate type="lt" backwards="0">
                                    <p:tmAbs val="0"/>
                                  </p:iterate>
                                  <p:childTnLst>
                                    <p:animEffect filter="fade" transition="out">
                                      <p:cBhvr>
                                        <p:cTn id="6" dur="2000" fill="hold"/>
                                        <p:tgtEl>
                                          <p:spTgt spid="226"/>
                                        </p:tgtEl>
                                      </p:cBhvr>
                                    </p:animEffect>
                                    <p:set>
                                      <p:cBhvr>
                                        <p:cTn id="7" fill="hold">
                                          <p:stCondLst>
                                            <p:cond delay="1999"/>
                                          </p:stCondLst>
                                        </p:cTn>
                                        <p:tgtEl>
                                          <p:spTgt spid="22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Class="exit" nodeType="clickEffect" presetSubtype="32" presetID="23" grpId="2" fill="hold">
                                  <p:stCondLst>
                                    <p:cond delay="0"/>
                                  </p:stCondLst>
                                  <p:iterate type="el" backwards="0">
                                    <p:tmAbs val="0"/>
                                  </p:iterate>
                                  <p:childTnLst>
                                    <p:anim calcmode="lin" valueType="num">
                                      <p:cBhvr>
                                        <p:cTn id="11" dur="2500" fill="hold"/>
                                        <p:tgtEl>
                                          <p:spTgt spid="227"/>
                                        </p:tgtEl>
                                        <p:attrNameLst>
                                          <p:attrName>ppt_w</p:attrName>
                                        </p:attrNameLst>
                                      </p:cBhvr>
                                      <p:tavLst>
                                        <p:tav tm="0">
                                          <p:val>
                                            <p:strVal val="ppt_w"/>
                                          </p:val>
                                        </p:tav>
                                        <p:tav tm="100000">
                                          <p:val>
                                            <p:fltVal val="0"/>
                                          </p:val>
                                        </p:tav>
                                      </p:tavLst>
                                    </p:anim>
                                    <p:anim calcmode="lin" valueType="num">
                                      <p:cBhvr>
                                        <p:cTn id="12" dur="2500" fill="hold"/>
                                        <p:tgtEl>
                                          <p:spTgt spid="227"/>
                                        </p:tgtEl>
                                        <p:attrNameLst>
                                          <p:attrName>ppt_h</p:attrName>
                                        </p:attrNameLst>
                                      </p:cBhvr>
                                      <p:tavLst>
                                        <p:tav tm="0">
                                          <p:val>
                                            <p:strVal val="ppt_h"/>
                                          </p:val>
                                        </p:tav>
                                        <p:tav tm="100000">
                                          <p:val>
                                            <p:fltVal val="0"/>
                                          </p:val>
                                        </p:tav>
                                      </p:tavLst>
                                    </p:anim>
                                    <p:set>
                                      <p:cBhvr>
                                        <p:cTn id="13" fill="hold">
                                          <p:stCondLst>
                                            <p:cond delay="2499"/>
                                          </p:stCondLst>
                                        </p:cTn>
                                        <p:tgtEl>
                                          <p:spTgt spid="22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6" grpId="1"/>
      <p:bldP build="whole" bldLvl="1" animBg="1" rev="0" advAuto="0" spid="227" grpId="2"/>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9" name="Recommendations"/>
          <p:cNvSpPr txBox="1"/>
          <p:nvPr/>
        </p:nvSpPr>
        <p:spPr>
          <a:xfrm>
            <a:off x="5618937" y="314269"/>
            <a:ext cx="13146126" cy="18869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b="1" spc="-235" sz="11800"/>
            </a:lvl1pPr>
          </a:lstStyle>
          <a:p>
            <a:pPr/>
            <a:r>
              <a:t>Recommendations</a:t>
            </a:r>
          </a:p>
        </p:txBody>
      </p:sp>
      <p:sp>
        <p:nvSpPr>
          <p:cNvPr id="230" name="🔍 Investigate bottom-10 customers’ low sales to uncover opportunities.…"/>
          <p:cNvSpPr txBox="1"/>
          <p:nvPr/>
        </p:nvSpPr>
        <p:spPr>
          <a:xfrm>
            <a:off x="1783695" y="2106523"/>
            <a:ext cx="20816611" cy="95029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ct val="100000"/>
              </a:lnSpc>
              <a:spcBef>
                <a:spcPts val="1200"/>
              </a:spcBef>
              <a:defRPr sz="1200">
                <a:solidFill>
                  <a:srgbClr val="000000"/>
                </a:solidFill>
                <a:latin typeface="Times Roman"/>
                <a:ea typeface="Times Roman"/>
                <a:cs typeface="Times Roman"/>
                <a:sym typeface="Times Roman"/>
              </a:defRPr>
            </a:pPr>
          </a:p>
          <a:p>
            <a:pPr marL="457199" indent="-317499" defTabSz="457200">
              <a:buSzPct val="123000"/>
              <a:buFont typeface="Times Roman"/>
              <a:buChar char="•"/>
            </a:pPr>
            <a:r>
              <a:t>🔍 Investigate bottom-10 customers’ low sales to uncover opportunities.</a:t>
            </a:r>
          </a:p>
          <a:p>
            <a:pPr marL="457199" indent="-317499" defTabSz="457200">
              <a:buSzPct val="123000"/>
              <a:buFont typeface="Times Roman"/>
              <a:buChar char="•"/>
            </a:pPr>
            <a:r>
              <a:t>📈 Invest in Northwest region to grow local market share.</a:t>
            </a:r>
          </a:p>
          <a:p>
            <a:pPr marL="457199" indent="-317499" defTabSz="457200">
              <a:buSzPct val="123000"/>
              <a:buFont typeface="Times Roman"/>
              <a:buChar char="•"/>
            </a:pPr>
            <a:r>
              <a:t>🌍 Boost advertising &amp; investment in exports to drive international sales.</a:t>
            </a:r>
          </a:p>
          <a:p>
            <a:pPr marL="457199" indent="-317499" defTabSz="457200">
              <a:buSzPct val="123000"/>
              <a:buFont typeface="Times Roman"/>
              <a:buChar char="•"/>
            </a:pPr>
            <a:r>
              <a:t>📊 Launch targeted promotions for underperforming products.</a:t>
            </a:r>
          </a:p>
          <a:p>
            <a:pPr marL="457199" indent="-317499" defTabSz="457200">
              <a:buSzPct val="123000"/>
              <a:buFont typeface="Times Roman"/>
              <a:buChar char="•"/>
            </a:pPr>
            <a:r>
              <a:t>🤝 Strengthen relationships with top-performing distributors.</a:t>
            </a:r>
          </a:p>
          <a:p>
            <a:pPr marL="457199" indent="-317499" defTabSz="457200">
              <a:buSzPct val="123000"/>
              <a:buFont typeface="Times Roman"/>
              <a:buChar char="•"/>
            </a:pPr>
            <a:r>
              <a:t>💡 Analyse seasonal trends to optimize inventory and marketing.</a:t>
            </a:r>
          </a:p>
          <a:p>
            <a:pPr marL="457199" indent="-317499" defTabSz="457200">
              <a:buSzPct val="123000"/>
              <a:buFont typeface="Times Roman"/>
              <a:buChar char="•"/>
            </a:pPr>
            <a:r>
              <a:t>🛠 Improve supply chain efficiency for faster delivery.</a:t>
            </a:r>
          </a:p>
        </p:txBody>
      </p:sp>
    </p:spTree>
  </p:cSld>
  <p:clrMapOvr>
    <a:masterClrMapping/>
  </p:clrMapOvr>
  <mc:AlternateContent xmlns:mc="http://schemas.openxmlformats.org/markup-compatibility/2006">
    <mc:Choice xmlns:p14="http://schemas.microsoft.com/office/powerpoint/2010/main" Requires="p14">
      <p:transition spd="slow" advClick="1" p14:dur="1500">
        <p14:warp dir="in"/>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3" name="Problem Statement"/>
          <p:cNvSpPr txBox="1"/>
          <p:nvPr>
            <p:ph type="body" sz="half" idx="1"/>
          </p:nvPr>
        </p:nvSpPr>
        <p:spPr>
          <a:xfrm>
            <a:off x="1206500" y="732010"/>
            <a:ext cx="21971000" cy="3874314"/>
          </a:xfrm>
          <a:prstGeom prst="rect">
            <a:avLst/>
          </a:prstGeom>
        </p:spPr>
        <p:txBody>
          <a:bodyPr/>
          <a:lstStyle/>
          <a:p>
            <a:pPr/>
            <a:r>
              <a:t>Problem Statement</a:t>
            </a:r>
          </a:p>
        </p:txBody>
      </p:sp>
      <p:sp>
        <p:nvSpPr>
          <p:cNvPr id="174" name="Sales teams often lack a clear, data-driven understanding of regional performance, making it difficult to identify growth opportunities and optimize resources. This project aims to analyse and visualize regional sales data to uncover trends, evaluate pro"/>
          <p:cNvSpPr txBox="1"/>
          <p:nvPr/>
        </p:nvSpPr>
        <p:spPr>
          <a:xfrm>
            <a:off x="1206500" y="5473959"/>
            <a:ext cx="21971001" cy="27680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stStyle>
          <a:p>
            <a:pPr/>
            <a:r>
              <a:t>Sales teams often lack a clear, data-driven understanding of regional performance, making it difficult to identify growth opportunities and optimize resources. This project aims to analyse and visualize regional sales data to uncover trends, evaluate profitability, and support strategic decision-making.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wd" backwards="0">
                                    <p:tmAbs val="0"/>
                                  </p:iterate>
                                  <p:childTnLst>
                                    <p:set>
                                      <p:cBhvr>
                                        <p:cTn id="6" fill="hold"/>
                                        <p:tgtEl>
                                          <p:spTgt spid="173"/>
                                        </p:tgtEl>
                                        <p:attrNameLst>
                                          <p:attrName>style.visibility</p:attrName>
                                        </p:attrNameLst>
                                      </p:cBhvr>
                                      <p:to>
                                        <p:strVal val="visible"/>
                                      </p:to>
                                    </p:set>
                                    <p:anim calcmode="lin" valueType="num">
                                      <p:cBhvr>
                                        <p:cTn id="7" dur="750" fill="hold"/>
                                        <p:tgtEl>
                                          <p:spTgt spid="173"/>
                                        </p:tgtEl>
                                        <p:attrNameLst>
                                          <p:attrName>ppt_w</p:attrName>
                                        </p:attrNameLst>
                                      </p:cBhvr>
                                      <p:tavLst>
                                        <p:tav tm="0">
                                          <p:val>
                                            <p:fltVal val="0"/>
                                          </p:val>
                                        </p:tav>
                                        <p:tav tm="100000">
                                          <p:val>
                                            <p:strVal val="#ppt_w"/>
                                          </p:val>
                                        </p:tav>
                                      </p:tavLst>
                                    </p:anim>
                                    <p:anim calcmode="lin" valueType="num">
                                      <p:cBhvr>
                                        <p:cTn id="8" dur="750" fill="hold"/>
                                        <p:tgtEl>
                                          <p:spTgt spid="17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lt" backwards="0">
                                    <p:tmAbs val="100"/>
                                  </p:iterate>
                                  <p:childTnLst>
                                    <p:set>
                                      <p:cBhvr>
                                        <p:cTn id="12" fill="hold"/>
                                        <p:tgtEl>
                                          <p:spTgt spid="1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xit" nodeType="clickEffect" presetSubtype="4" presetID="2" grpId="3" fill="hold">
                                  <p:stCondLst>
                                    <p:cond delay="0"/>
                                  </p:stCondLst>
                                  <p:iterate type="el" backwards="0">
                                    <p:tmAbs val="0"/>
                                  </p:iterate>
                                  <p:childTnLst>
                                    <p:anim calcmode="lin" valueType="num">
                                      <p:cBhvr>
                                        <p:cTn id="16" dur="2500" fill="hold"/>
                                        <p:tgtEl>
                                          <p:spTgt spid="173"/>
                                        </p:tgtEl>
                                        <p:attrNameLst>
                                          <p:attrName>ppt_x</p:attrName>
                                        </p:attrNameLst>
                                      </p:cBhvr>
                                      <p:tavLst>
                                        <p:tav tm="0">
                                          <p:val>
                                            <p:strVal val="ppt_x"/>
                                          </p:val>
                                        </p:tav>
                                        <p:tav tm="100000">
                                          <p:val>
                                            <p:strVal val="ppt_x"/>
                                          </p:val>
                                        </p:tav>
                                      </p:tavLst>
                                    </p:anim>
                                    <p:anim calcmode="lin" valueType="num">
                                      <p:cBhvr>
                                        <p:cTn id="17" dur="2500" fill="hold"/>
                                        <p:tgtEl>
                                          <p:spTgt spid="173"/>
                                        </p:tgtEl>
                                        <p:attrNameLst>
                                          <p:attrName>ppt_y</p:attrName>
                                        </p:attrNameLst>
                                      </p:cBhvr>
                                      <p:tavLst>
                                        <p:tav tm="0">
                                          <p:val>
                                            <p:strVal val="ppt_y"/>
                                          </p:val>
                                        </p:tav>
                                        <p:tav tm="100000">
                                          <p:val>
                                            <p:strVal val="1+ppt_h/2"/>
                                          </p:val>
                                        </p:tav>
                                      </p:tavLst>
                                    </p:anim>
                                    <p:set>
                                      <p:cBhvr>
                                        <p:cTn id="18" fill="hold">
                                          <p:stCondLst>
                                            <p:cond delay="2499"/>
                                          </p:stCondLst>
                                        </p:cTn>
                                        <p:tgtEl>
                                          <p:spTgt spid="17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Class="exit" nodeType="clickEffect" presetID="9" grpId="4" fill="hold">
                                  <p:stCondLst>
                                    <p:cond delay="0"/>
                                  </p:stCondLst>
                                  <p:iterate type="el" backwards="0">
                                    <p:tmAbs val="0"/>
                                  </p:iterate>
                                  <p:childTnLst>
                                    <p:animEffect filter="dissolve" transition="out">
                                      <p:cBhvr>
                                        <p:cTn id="22" dur="1000" fill="hold"/>
                                        <p:tgtEl>
                                          <p:spTgt spid="174"/>
                                        </p:tgtEl>
                                      </p:cBhvr>
                                    </p:animEffect>
                                    <p:set>
                                      <p:cBhvr>
                                        <p:cTn id="23" fill="hold">
                                          <p:stCondLst>
                                            <p:cond delay="999"/>
                                          </p:stCondLst>
                                        </p:cTn>
                                        <p:tgtEl>
                                          <p:spTgt spid="17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4" grpId="2"/>
      <p:bldP build="whole" bldLvl="1" animBg="1" rev="0" advAuto="0" spid="173" grpId="1"/>
      <p:bldP build="whole" bldLvl="1" animBg="1" rev="0" advAuto="0" spid="174" grpId="4"/>
      <p:bldP build="whole" bldLvl="1" animBg="1" rev="0" advAuto="0" spid="173" grpId="3"/>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6" name="Approach"/>
          <p:cNvSpPr txBox="1"/>
          <p:nvPr>
            <p:ph type="title"/>
          </p:nvPr>
        </p:nvSpPr>
        <p:spPr>
          <a:prstGeom prst="rect">
            <a:avLst/>
          </a:prstGeom>
        </p:spPr>
        <p:txBody>
          <a:bodyPr anchor="ctr"/>
          <a:lstStyle>
            <a:lvl1pPr algn="ctr" defTabSz="1804370">
              <a:defRPr spc="-174" sz="8732"/>
            </a:lvl1pPr>
          </a:lstStyle>
          <a:p>
            <a:pPr/>
            <a:r>
              <a:t>Approach</a:t>
            </a:r>
          </a:p>
        </p:txBody>
      </p:sp>
      <p:sp>
        <p:nvSpPr>
          <p:cNvPr id="177" name="Data Preparation → Collected sales, customer, and regional data; cleaned, merged, and standardised columns.…"/>
          <p:cNvSpPr txBox="1"/>
          <p:nvPr>
            <p:ph type="body" idx="1"/>
          </p:nvPr>
        </p:nvSpPr>
        <p:spPr>
          <a:prstGeom prst="rect">
            <a:avLst/>
          </a:prstGeom>
        </p:spPr>
        <p:txBody>
          <a:bodyPr/>
          <a:lstStyle/>
          <a:p>
            <a:pPr marL="0" indent="0" defTabSz="457200">
              <a:buSzTx/>
              <a:buNone/>
            </a:pPr>
          </a:p>
          <a:p>
            <a:pPr marL="457199" indent="-317499" defTabSz="457200">
              <a:buFont typeface="Times Roman"/>
            </a:pPr>
            <a:r>
              <a:rPr b="1"/>
              <a:t>Data Preparation</a:t>
            </a:r>
            <a:r>
              <a:t> → Collected sales, customer, and regional data; cleaned, merged, and standardised columns.</a:t>
            </a:r>
          </a:p>
          <a:p>
            <a:pPr marL="457199" indent="-317499" defTabSz="457200">
              <a:buFont typeface="Times Roman"/>
            </a:pPr>
            <a:r>
              <a:rPr b="1"/>
              <a:t>Exploratory Analysis</a:t>
            </a:r>
            <a:r>
              <a:t> → Used summary stats and visualisations to understand sales distribution, trends, and outliers.</a:t>
            </a:r>
          </a:p>
          <a:p>
            <a:pPr marL="457199" indent="-317499" defTabSz="457200">
              <a:buFont typeface="Times Roman"/>
            </a:pPr>
            <a:r>
              <a:rPr b="1"/>
              <a:t>Insights &amp; Strategy</a:t>
            </a:r>
            <a:r>
              <a:t> → Summarised key findings to support growth opportunities and resource optimisation.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76"/>
                                        </p:tgtEl>
                                        <p:attrNameLst>
                                          <p:attrName>style.visibility</p:attrName>
                                        </p:attrNameLst>
                                      </p:cBhvr>
                                      <p:to>
                                        <p:strVal val="visible"/>
                                      </p:to>
                                    </p:set>
                                    <p:animEffect filter="dissolve" transition="in">
                                      <p:cBhvr>
                                        <p:cTn id="7" dur="1500"/>
                                        <p:tgtEl>
                                          <p:spTgt spid="176"/>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lt" backwards="0">
                                    <p:tmAbs val="100"/>
                                  </p:iterate>
                                  <p:childTnLst>
                                    <p:set>
                                      <p:cBhvr>
                                        <p:cTn id="11" fill="hold"/>
                                        <p:tgtEl>
                                          <p:spTgt spid="177">
                                            <p:bg/>
                                          </p:spTgt>
                                        </p:tgtEl>
                                        <p:attrNameLst>
                                          <p:attrName>style.visibility</p:attrName>
                                        </p:attrNameLst>
                                      </p:cBhvr>
                                      <p:to>
                                        <p:strVal val="visible"/>
                                      </p:to>
                                    </p:set>
                                  </p:childTnLst>
                                </p:cTn>
                              </p:par>
                              <p:par>
                                <p:cTn id="12" presetClass="entr" nodeType="withEffect" presetSubtype="0" presetID="1" grpId="2" fill="hold">
                                  <p:stCondLst>
                                    <p:cond delay="0"/>
                                  </p:stCondLst>
                                  <p:iterate type="lt" backwards="0">
                                    <p:tmAbs val="100"/>
                                  </p:iterate>
                                  <p:childTnLst>
                                    <p:set>
                                      <p:cBhvr>
                                        <p:cTn id="13" fill="hold"/>
                                        <p:tgtEl>
                                          <p:spTgt spid="177">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2" fill="hold">
                                  <p:stCondLst>
                                    <p:cond delay="0"/>
                                  </p:stCondLst>
                                  <p:iterate type="lt" backwards="0">
                                    <p:tmAbs val="100"/>
                                  </p:iterate>
                                  <p:childTnLst>
                                    <p:set>
                                      <p:cBhvr>
                                        <p:cTn id="17" fill="hold"/>
                                        <p:tgtEl>
                                          <p:spTgt spid="177">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2" fill="hold">
                                  <p:stCondLst>
                                    <p:cond delay="0"/>
                                  </p:stCondLst>
                                  <p:iterate type="lt" backwards="0">
                                    <p:tmAbs val="100"/>
                                  </p:iterate>
                                  <p:childTnLst>
                                    <p:set>
                                      <p:cBhvr>
                                        <p:cTn id="21" fill="hold"/>
                                        <p:tgtEl>
                                          <p:spTgt spid="177">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2" fill="hold">
                                  <p:stCondLst>
                                    <p:cond delay="0"/>
                                  </p:stCondLst>
                                  <p:iterate type="lt" backwards="0">
                                    <p:tmAbs val="100"/>
                                  </p:iterate>
                                  <p:childTnLst>
                                    <p:set>
                                      <p:cBhvr>
                                        <p:cTn id="25" fill="hold"/>
                                        <p:tgtEl>
                                          <p:spTgt spid="177">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xit" nodeType="clickEffect" presetSubtype="2" presetID="2" grpId="3" fill="hold">
                                  <p:stCondLst>
                                    <p:cond delay="0"/>
                                  </p:stCondLst>
                                  <p:iterate type="lt" backwards="0">
                                    <p:tmAbs val="0"/>
                                  </p:iterate>
                                  <p:childTnLst>
                                    <p:anim calcmode="lin" valueType="num">
                                      <p:cBhvr>
                                        <p:cTn id="29" dur="1000" fill="hold"/>
                                        <p:tgtEl>
                                          <p:spTgt spid="177">
                                            <p:txEl>
                                              <p:pRg st="0" end="0"/>
                                            </p:txEl>
                                          </p:spTgt>
                                        </p:tgtEl>
                                        <p:attrNameLst>
                                          <p:attrName>ppt_x</p:attrName>
                                        </p:attrNameLst>
                                      </p:cBhvr>
                                      <p:tavLst>
                                        <p:tav tm="0">
                                          <p:val>
                                            <p:strVal val="ppt_x"/>
                                          </p:val>
                                        </p:tav>
                                        <p:tav tm="100000">
                                          <p:val>
                                            <p:strVal val="1+ppt_w/2"/>
                                          </p:val>
                                        </p:tav>
                                      </p:tavLst>
                                    </p:anim>
                                    <p:anim calcmode="lin" valueType="num">
                                      <p:cBhvr>
                                        <p:cTn id="30" dur="1000" fill="hold"/>
                                        <p:tgtEl>
                                          <p:spTgt spid="177">
                                            <p:txEl>
                                              <p:pRg st="0" end="0"/>
                                            </p:txEl>
                                          </p:spTgt>
                                        </p:tgtEl>
                                        <p:attrNameLst>
                                          <p:attrName>ppt_y</p:attrName>
                                        </p:attrNameLst>
                                      </p:cBhvr>
                                      <p:tavLst>
                                        <p:tav tm="0">
                                          <p:val>
                                            <p:strVal val="ppt_y"/>
                                          </p:val>
                                        </p:tav>
                                        <p:tav tm="100000">
                                          <p:val>
                                            <p:strVal val="ppt_y"/>
                                          </p:val>
                                        </p:tav>
                                      </p:tavLst>
                                    </p:anim>
                                    <p:set>
                                      <p:cBhvr>
                                        <p:cTn id="31" fill="hold">
                                          <p:stCondLst>
                                            <p:cond delay="999"/>
                                          </p:stCondLst>
                                        </p:cTn>
                                        <p:tgtEl>
                                          <p:spTgt spid="177">
                                            <p:txEl>
                                              <p:pRg st="0" end="0"/>
                                            </p:txEl>
                                          </p:spTgt>
                                        </p:tgtEl>
                                        <p:attrNameLst>
                                          <p:attrName>style.visibility</p:attrName>
                                        </p:attrNameLst>
                                      </p:cBhvr>
                                      <p:to>
                                        <p:strVal val="hidden"/>
                                      </p:to>
                                    </p:set>
                                  </p:childTnLst>
                                </p:cTn>
                              </p:par>
                              <p:par>
                                <p:cTn id="32" presetClass="exit" nodeType="withEffect" presetSubtype="2" presetID="2" grpId="3" fill="hold">
                                  <p:stCondLst>
                                    <p:cond delay="0"/>
                                  </p:stCondLst>
                                  <p:iterate type="lt" backwards="0">
                                    <p:tmAbs val="0"/>
                                  </p:iterate>
                                  <p:childTnLst>
                                    <p:anim calcmode="lin" valueType="num">
                                      <p:cBhvr>
                                        <p:cTn id="33" dur="1000" fill="hold"/>
                                        <p:tgtEl>
                                          <p:spTgt spid="177">
                                            <p:txEl>
                                              <p:pRg st="1" end="1"/>
                                            </p:txEl>
                                          </p:spTgt>
                                        </p:tgtEl>
                                        <p:attrNameLst>
                                          <p:attrName>ppt_x</p:attrName>
                                        </p:attrNameLst>
                                      </p:cBhvr>
                                      <p:tavLst>
                                        <p:tav tm="0">
                                          <p:val>
                                            <p:strVal val="ppt_x"/>
                                          </p:val>
                                        </p:tav>
                                        <p:tav tm="100000">
                                          <p:val>
                                            <p:strVal val="1+ppt_w/2"/>
                                          </p:val>
                                        </p:tav>
                                      </p:tavLst>
                                    </p:anim>
                                    <p:anim calcmode="lin" valueType="num">
                                      <p:cBhvr>
                                        <p:cTn id="34" dur="1000" fill="hold"/>
                                        <p:tgtEl>
                                          <p:spTgt spid="177">
                                            <p:txEl>
                                              <p:pRg st="1" end="1"/>
                                            </p:txEl>
                                          </p:spTgt>
                                        </p:tgtEl>
                                        <p:attrNameLst>
                                          <p:attrName>ppt_y</p:attrName>
                                        </p:attrNameLst>
                                      </p:cBhvr>
                                      <p:tavLst>
                                        <p:tav tm="0">
                                          <p:val>
                                            <p:strVal val="ppt_y"/>
                                          </p:val>
                                        </p:tav>
                                        <p:tav tm="100000">
                                          <p:val>
                                            <p:strVal val="ppt_y"/>
                                          </p:val>
                                        </p:tav>
                                      </p:tavLst>
                                    </p:anim>
                                    <p:set>
                                      <p:cBhvr>
                                        <p:cTn id="35" fill="hold">
                                          <p:stCondLst>
                                            <p:cond delay="999"/>
                                          </p:stCondLst>
                                        </p:cTn>
                                        <p:tgtEl>
                                          <p:spTgt spid="177">
                                            <p:txEl>
                                              <p:pRg st="1" end="1"/>
                                            </p:txEl>
                                          </p:spTgt>
                                        </p:tgtEl>
                                        <p:attrNameLst>
                                          <p:attrName>style.visibility</p:attrName>
                                        </p:attrNameLst>
                                      </p:cBhvr>
                                      <p:to>
                                        <p:strVal val="hidden"/>
                                      </p:to>
                                    </p:set>
                                  </p:childTnLst>
                                </p:cTn>
                              </p:par>
                              <p:par>
                                <p:cTn id="36" presetClass="exit" nodeType="withEffect" presetSubtype="2" presetID="2" grpId="3" fill="hold">
                                  <p:stCondLst>
                                    <p:cond delay="0"/>
                                  </p:stCondLst>
                                  <p:iterate type="lt" backwards="0">
                                    <p:tmAbs val="0"/>
                                  </p:iterate>
                                  <p:childTnLst>
                                    <p:anim calcmode="lin" valueType="num">
                                      <p:cBhvr>
                                        <p:cTn id="37" dur="1000" fill="hold"/>
                                        <p:tgtEl>
                                          <p:spTgt spid="177">
                                            <p:txEl>
                                              <p:pRg st="2" end="2"/>
                                            </p:txEl>
                                          </p:spTgt>
                                        </p:tgtEl>
                                        <p:attrNameLst>
                                          <p:attrName>ppt_x</p:attrName>
                                        </p:attrNameLst>
                                      </p:cBhvr>
                                      <p:tavLst>
                                        <p:tav tm="0">
                                          <p:val>
                                            <p:strVal val="ppt_x"/>
                                          </p:val>
                                        </p:tav>
                                        <p:tav tm="100000">
                                          <p:val>
                                            <p:strVal val="1+ppt_w/2"/>
                                          </p:val>
                                        </p:tav>
                                      </p:tavLst>
                                    </p:anim>
                                    <p:anim calcmode="lin" valueType="num">
                                      <p:cBhvr>
                                        <p:cTn id="38" dur="1000" fill="hold"/>
                                        <p:tgtEl>
                                          <p:spTgt spid="177">
                                            <p:txEl>
                                              <p:pRg st="2" end="2"/>
                                            </p:txEl>
                                          </p:spTgt>
                                        </p:tgtEl>
                                        <p:attrNameLst>
                                          <p:attrName>ppt_y</p:attrName>
                                        </p:attrNameLst>
                                      </p:cBhvr>
                                      <p:tavLst>
                                        <p:tav tm="0">
                                          <p:val>
                                            <p:strVal val="ppt_y"/>
                                          </p:val>
                                        </p:tav>
                                        <p:tav tm="100000">
                                          <p:val>
                                            <p:strVal val="ppt_y"/>
                                          </p:val>
                                        </p:tav>
                                      </p:tavLst>
                                    </p:anim>
                                    <p:set>
                                      <p:cBhvr>
                                        <p:cTn id="39" fill="hold">
                                          <p:stCondLst>
                                            <p:cond delay="999"/>
                                          </p:stCondLst>
                                        </p:cTn>
                                        <p:tgtEl>
                                          <p:spTgt spid="177">
                                            <p:txEl>
                                              <p:pRg st="2" end="2"/>
                                            </p:txEl>
                                          </p:spTgt>
                                        </p:tgtEl>
                                        <p:attrNameLst>
                                          <p:attrName>style.visibility</p:attrName>
                                        </p:attrNameLst>
                                      </p:cBhvr>
                                      <p:to>
                                        <p:strVal val="hidden"/>
                                      </p:to>
                                    </p:set>
                                  </p:childTnLst>
                                </p:cTn>
                              </p:par>
                              <p:par>
                                <p:cTn id="40" presetClass="exit" nodeType="withEffect" presetSubtype="2" presetID="2" grpId="3" fill="hold">
                                  <p:stCondLst>
                                    <p:cond delay="0"/>
                                  </p:stCondLst>
                                  <p:iterate type="lt" backwards="0">
                                    <p:tmAbs val="0"/>
                                  </p:iterate>
                                  <p:childTnLst>
                                    <p:anim calcmode="lin" valueType="num">
                                      <p:cBhvr>
                                        <p:cTn id="41" dur="1000" fill="hold"/>
                                        <p:tgtEl>
                                          <p:spTgt spid="177">
                                            <p:txEl>
                                              <p:pRg st="3" end="3"/>
                                            </p:txEl>
                                          </p:spTgt>
                                        </p:tgtEl>
                                        <p:attrNameLst>
                                          <p:attrName>ppt_x</p:attrName>
                                        </p:attrNameLst>
                                      </p:cBhvr>
                                      <p:tavLst>
                                        <p:tav tm="0">
                                          <p:val>
                                            <p:strVal val="ppt_x"/>
                                          </p:val>
                                        </p:tav>
                                        <p:tav tm="100000">
                                          <p:val>
                                            <p:strVal val="1+ppt_w/2"/>
                                          </p:val>
                                        </p:tav>
                                      </p:tavLst>
                                    </p:anim>
                                    <p:anim calcmode="lin" valueType="num">
                                      <p:cBhvr>
                                        <p:cTn id="42" dur="1000" fill="hold"/>
                                        <p:tgtEl>
                                          <p:spTgt spid="177">
                                            <p:txEl>
                                              <p:pRg st="3" end="3"/>
                                            </p:txEl>
                                          </p:spTgt>
                                        </p:tgtEl>
                                        <p:attrNameLst>
                                          <p:attrName>ppt_y</p:attrName>
                                        </p:attrNameLst>
                                      </p:cBhvr>
                                      <p:tavLst>
                                        <p:tav tm="0">
                                          <p:val>
                                            <p:strVal val="ppt_y"/>
                                          </p:val>
                                        </p:tav>
                                        <p:tav tm="100000">
                                          <p:val>
                                            <p:strVal val="ppt_y"/>
                                          </p:val>
                                        </p:tav>
                                      </p:tavLst>
                                    </p:anim>
                                    <p:set>
                                      <p:cBhvr>
                                        <p:cTn id="43" fill="hold">
                                          <p:stCondLst>
                                            <p:cond delay="999"/>
                                          </p:stCondLst>
                                        </p:cTn>
                                        <p:tgtEl>
                                          <p:spTgt spid="177">
                                            <p:txEl>
                                              <p:pRg st="3" end="3"/>
                                            </p:txEl>
                                          </p:spTgt>
                                        </p:tgtEl>
                                        <p:attrNameLst>
                                          <p:attrName>style.visibility</p:attrName>
                                        </p:attrNameLst>
                                      </p:cBhvr>
                                      <p:to>
                                        <p:strVal val="hidden"/>
                                      </p:to>
                                    </p:set>
                                  </p:childTnLst>
                                </p:cTn>
                              </p:par>
                              <p:par>
                                <p:cTn id="44" presetClass="exit" nodeType="withEffect" presetSubtype="2" presetID="2" grpId="3" fill="hold">
                                  <p:stCondLst>
                                    <p:cond delay="0"/>
                                  </p:stCondLst>
                                  <p:iterate type="lt" backwards="0">
                                    <p:tmAbs val="0"/>
                                  </p:iterate>
                                  <p:childTnLst>
                                    <p:anim calcmode="lin" valueType="num">
                                      <p:cBhvr>
                                        <p:cTn id="45" dur="1000" fill="hold"/>
                                        <p:tgtEl>
                                          <p:spTgt spid="177">
                                            <p:bg/>
                                          </p:spTgt>
                                        </p:tgtEl>
                                        <p:attrNameLst>
                                          <p:attrName>ppt_x</p:attrName>
                                        </p:attrNameLst>
                                      </p:cBhvr>
                                      <p:tavLst>
                                        <p:tav tm="0">
                                          <p:val>
                                            <p:strVal val="ppt_x"/>
                                          </p:val>
                                        </p:tav>
                                        <p:tav tm="100000">
                                          <p:val>
                                            <p:strVal val="1+ppt_w/2"/>
                                          </p:val>
                                        </p:tav>
                                      </p:tavLst>
                                    </p:anim>
                                    <p:anim calcmode="lin" valueType="num">
                                      <p:cBhvr>
                                        <p:cTn id="46" dur="1000" fill="hold"/>
                                        <p:tgtEl>
                                          <p:spTgt spid="177">
                                            <p:bg/>
                                          </p:spTgt>
                                        </p:tgtEl>
                                        <p:attrNameLst>
                                          <p:attrName>ppt_y</p:attrName>
                                        </p:attrNameLst>
                                      </p:cBhvr>
                                      <p:tavLst>
                                        <p:tav tm="0">
                                          <p:val>
                                            <p:strVal val="ppt_y"/>
                                          </p:val>
                                        </p:tav>
                                        <p:tav tm="100000">
                                          <p:val>
                                            <p:strVal val="ppt_y"/>
                                          </p:val>
                                        </p:tav>
                                      </p:tavLst>
                                    </p:anim>
                                    <p:set>
                                      <p:cBhvr>
                                        <p:cTn id="47" fill="hold">
                                          <p:stCondLst>
                                            <p:cond delay="999"/>
                                          </p:stCondLst>
                                        </p:cTn>
                                        <p:tgtEl>
                                          <p:spTgt spid="177">
                                            <p:bg/>
                                          </p:spTgt>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Class="exit" nodeType="clickEffect" presetSubtype="32" presetID="23" grpId="4" fill="hold">
                                  <p:stCondLst>
                                    <p:cond delay="0"/>
                                  </p:stCondLst>
                                  <p:iterate type="el" backwards="0">
                                    <p:tmAbs val="0"/>
                                  </p:iterate>
                                  <p:childTnLst>
                                    <p:anim calcmode="lin" valueType="num">
                                      <p:cBhvr>
                                        <p:cTn id="51" dur="2500" fill="hold"/>
                                        <p:tgtEl>
                                          <p:spTgt spid="176"/>
                                        </p:tgtEl>
                                        <p:attrNameLst>
                                          <p:attrName>ppt_w</p:attrName>
                                        </p:attrNameLst>
                                      </p:cBhvr>
                                      <p:tavLst>
                                        <p:tav tm="0">
                                          <p:val>
                                            <p:strVal val="ppt_w"/>
                                          </p:val>
                                        </p:tav>
                                        <p:tav tm="100000">
                                          <p:val>
                                            <p:fltVal val="0"/>
                                          </p:val>
                                        </p:tav>
                                      </p:tavLst>
                                    </p:anim>
                                    <p:anim calcmode="lin" valueType="num">
                                      <p:cBhvr>
                                        <p:cTn id="52" dur="2500" fill="hold"/>
                                        <p:tgtEl>
                                          <p:spTgt spid="176"/>
                                        </p:tgtEl>
                                        <p:attrNameLst>
                                          <p:attrName>ppt_h</p:attrName>
                                        </p:attrNameLst>
                                      </p:cBhvr>
                                      <p:tavLst>
                                        <p:tav tm="0">
                                          <p:val>
                                            <p:strVal val="ppt_h"/>
                                          </p:val>
                                        </p:tav>
                                        <p:tav tm="100000">
                                          <p:val>
                                            <p:fltVal val="0"/>
                                          </p:val>
                                        </p:tav>
                                      </p:tavLst>
                                    </p:anim>
                                    <p:set>
                                      <p:cBhvr>
                                        <p:cTn id="53" fill="hold">
                                          <p:stCondLst>
                                            <p:cond delay="2499"/>
                                          </p:stCondLst>
                                        </p:cTn>
                                        <p:tgtEl>
                                          <p:spTgt spid="17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6" grpId="4"/>
      <p:bldP build="p" bldLvl="5" animBg="1" rev="0" advAuto="0" spid="177" grpId="2"/>
      <p:bldP build="p" bldLvl="5" animBg="1" rev="0" advAuto="0" spid="177" grpId="3"/>
      <p:bldP build="whole" bldLvl="1" animBg="1" rev="0" advAuto="0" spid="176"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9" name="Data overview"/>
          <p:cNvSpPr txBox="1"/>
          <p:nvPr>
            <p:ph type="title"/>
          </p:nvPr>
        </p:nvSpPr>
        <p:spPr>
          <a:prstGeom prst="rect">
            <a:avLst/>
          </a:prstGeom>
        </p:spPr>
        <p:txBody>
          <a:bodyPr/>
          <a:lstStyle>
            <a:lvl1pPr algn="ctr" defTabSz="1804370">
              <a:defRPr spc="-174" sz="8732"/>
            </a:lvl1pPr>
          </a:lstStyle>
          <a:p>
            <a:pPr/>
            <a:r>
              <a:t>Data overview</a:t>
            </a:r>
          </a:p>
        </p:txBody>
      </p:sp>
      <p:sp>
        <p:nvSpPr>
          <p:cNvPr id="180" name="Sales Orders: Transaction-level data with order dates, quantities, revenue, and costs.…"/>
          <p:cNvSpPr txBox="1"/>
          <p:nvPr>
            <p:ph type="body" idx="1"/>
          </p:nvPr>
        </p:nvSpPr>
        <p:spPr>
          <a:prstGeom prst="rect">
            <a:avLst/>
          </a:prstGeom>
        </p:spPr>
        <p:txBody>
          <a:bodyPr/>
          <a:lstStyle/>
          <a:p>
            <a:pPr marL="0" indent="0" defTabSz="452627">
              <a:spcBef>
                <a:spcPts val="4400"/>
              </a:spcBef>
              <a:buSzTx/>
              <a:buNone/>
              <a:defRPr sz="4752"/>
            </a:pPr>
          </a:p>
          <a:p>
            <a:pPr marL="452627" indent="-314324" defTabSz="452627">
              <a:spcBef>
                <a:spcPts val="4400"/>
              </a:spcBef>
              <a:buFont typeface="Times Roman"/>
              <a:defRPr sz="4752"/>
            </a:pPr>
            <a:r>
              <a:rPr b="1"/>
              <a:t>Sales Orders:</a:t>
            </a:r>
            <a:r>
              <a:t> Transaction-level data with order dates, quantities, revenue, and costs.</a:t>
            </a:r>
          </a:p>
          <a:p>
            <a:pPr marL="452627" indent="-314324" defTabSz="452627">
              <a:spcBef>
                <a:spcPts val="4400"/>
              </a:spcBef>
              <a:buFont typeface="Times Roman"/>
              <a:defRPr sz="4752"/>
            </a:pPr>
            <a:r>
              <a:rPr b="1"/>
              <a:t>Customers:</a:t>
            </a:r>
            <a:r>
              <a:t> Customer profiles linked to orders.</a:t>
            </a:r>
          </a:p>
          <a:p>
            <a:pPr marL="452627" indent="-314324" defTabSz="452627">
              <a:spcBef>
                <a:spcPts val="4400"/>
              </a:spcBef>
              <a:buFont typeface="Times Roman"/>
              <a:defRPr sz="4752"/>
            </a:pPr>
            <a:r>
              <a:rPr b="1"/>
              <a:t>Products:</a:t>
            </a:r>
            <a:r>
              <a:t> Product catalog for mapping sales to items.</a:t>
            </a:r>
          </a:p>
          <a:p>
            <a:pPr marL="452627" indent="-314324" defTabSz="452627">
              <a:spcBef>
                <a:spcPts val="4400"/>
              </a:spcBef>
              <a:buFont typeface="Times Roman"/>
              <a:defRPr sz="4752"/>
            </a:pPr>
            <a:r>
              <a:rPr b="1"/>
              <a:t>Regions &amp; States:</a:t>
            </a:r>
            <a:r>
              <a:t> Geographic and demographic context (population, income, etc.).</a:t>
            </a:r>
          </a:p>
          <a:p>
            <a:pPr marL="452627" indent="-314324" defTabSz="452627">
              <a:spcBef>
                <a:spcPts val="4400"/>
              </a:spcBef>
              <a:buFont typeface="Times Roman"/>
              <a:defRPr sz="4752"/>
            </a:pPr>
            <a:r>
              <a:rPr b="1"/>
              <a:t>Budgets (2017):</a:t>
            </a:r>
            <a:r>
              <a:t> Reference values to benchmark performance.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79"/>
                                        </p:tgtEl>
                                        <p:attrNameLst>
                                          <p:attrName>style.visibility</p:attrName>
                                        </p:attrNameLst>
                                      </p:cBhvr>
                                      <p:to>
                                        <p:strVal val="visible"/>
                                      </p:to>
                                    </p:set>
                                    <p:animEffect filter="dissolve" transition="in">
                                      <p:cBhvr>
                                        <p:cTn id="7" dur="1500"/>
                                        <p:tgtEl>
                                          <p:spTgt spid="17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2" presetID="2" grpId="2" fill="hold">
                                  <p:stCondLst>
                                    <p:cond delay="0"/>
                                  </p:stCondLst>
                                  <p:iterate type="lt" backwards="0">
                                    <p:tmAbs val="0"/>
                                  </p:iterate>
                                  <p:childTnLst>
                                    <p:set>
                                      <p:cBhvr>
                                        <p:cTn id="11" fill="hold"/>
                                        <p:tgtEl>
                                          <p:spTgt spid="180">
                                            <p:bg/>
                                          </p:spTgt>
                                        </p:tgtEl>
                                        <p:attrNameLst>
                                          <p:attrName>style.visibility</p:attrName>
                                        </p:attrNameLst>
                                      </p:cBhvr>
                                      <p:to>
                                        <p:strVal val="visible"/>
                                      </p:to>
                                    </p:set>
                                    <p:anim calcmode="lin" valueType="num">
                                      <p:cBhvr>
                                        <p:cTn id="12" dur="1000" fill="hold"/>
                                        <p:tgtEl>
                                          <p:spTgt spid="180">
                                            <p:bg/>
                                          </p:spTgt>
                                        </p:tgtEl>
                                        <p:attrNameLst>
                                          <p:attrName>ppt_x</p:attrName>
                                        </p:attrNameLst>
                                      </p:cBhvr>
                                      <p:tavLst>
                                        <p:tav tm="0">
                                          <p:val>
                                            <p:strVal val="1+#ppt_w/2"/>
                                          </p:val>
                                        </p:tav>
                                        <p:tav tm="100000">
                                          <p:val>
                                            <p:strVal val="#ppt_x"/>
                                          </p:val>
                                        </p:tav>
                                      </p:tavLst>
                                    </p:anim>
                                    <p:anim calcmode="lin" valueType="num">
                                      <p:cBhvr>
                                        <p:cTn id="13" dur="1000" fill="hold"/>
                                        <p:tgtEl>
                                          <p:spTgt spid="180">
                                            <p:bg/>
                                          </p:spTgt>
                                        </p:tgtEl>
                                        <p:attrNameLst>
                                          <p:attrName>ppt_y</p:attrName>
                                        </p:attrNameLst>
                                      </p:cBhvr>
                                      <p:tavLst>
                                        <p:tav tm="0">
                                          <p:val>
                                            <p:strVal val="#ppt_y"/>
                                          </p:val>
                                        </p:tav>
                                        <p:tav tm="100000">
                                          <p:val>
                                            <p:strVal val="#ppt_y"/>
                                          </p:val>
                                        </p:tav>
                                      </p:tavLst>
                                    </p:anim>
                                  </p:childTnLst>
                                </p:cTn>
                              </p:par>
                              <p:par>
                                <p:cTn id="14" presetClass="entr" nodeType="withEffect" presetSubtype="2" presetID="2" grpId="2" fill="hold">
                                  <p:stCondLst>
                                    <p:cond delay="0"/>
                                  </p:stCondLst>
                                  <p:iterate type="lt" backwards="0">
                                    <p:tmAbs val="0"/>
                                  </p:iterate>
                                  <p:childTnLst>
                                    <p:set>
                                      <p:cBhvr>
                                        <p:cTn id="15" fill="hold"/>
                                        <p:tgtEl>
                                          <p:spTgt spid="180">
                                            <p:txEl>
                                              <p:pRg st="0" end="0"/>
                                            </p:txEl>
                                          </p:spTgt>
                                        </p:tgtEl>
                                        <p:attrNameLst>
                                          <p:attrName>style.visibility</p:attrName>
                                        </p:attrNameLst>
                                      </p:cBhvr>
                                      <p:to>
                                        <p:strVal val="visible"/>
                                      </p:to>
                                    </p:set>
                                    <p:anim calcmode="lin" valueType="num">
                                      <p:cBhvr>
                                        <p:cTn id="16" dur="1000" fill="hold"/>
                                        <p:tgtEl>
                                          <p:spTgt spid="180">
                                            <p:txEl>
                                              <p:pRg st="0" end="0"/>
                                            </p:txEl>
                                          </p:spTgt>
                                        </p:tgtEl>
                                        <p:attrNameLst>
                                          <p:attrName>ppt_x</p:attrName>
                                        </p:attrNameLst>
                                      </p:cBhvr>
                                      <p:tavLst>
                                        <p:tav tm="0">
                                          <p:val>
                                            <p:strVal val="1+#ppt_w/2"/>
                                          </p:val>
                                        </p:tav>
                                        <p:tav tm="100000">
                                          <p:val>
                                            <p:strVal val="#ppt_x"/>
                                          </p:val>
                                        </p:tav>
                                      </p:tavLst>
                                    </p:anim>
                                    <p:anim calcmode="lin" valueType="num">
                                      <p:cBhvr>
                                        <p:cTn id="17" dur="1000" fill="hold"/>
                                        <p:tgtEl>
                                          <p:spTgt spid="18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2" presetID="2" grpId="2" fill="hold">
                                  <p:stCondLst>
                                    <p:cond delay="0"/>
                                  </p:stCondLst>
                                  <p:iterate type="lt" backwards="0">
                                    <p:tmAbs val="0"/>
                                  </p:iterate>
                                  <p:childTnLst>
                                    <p:set>
                                      <p:cBhvr>
                                        <p:cTn id="21" fill="hold"/>
                                        <p:tgtEl>
                                          <p:spTgt spid="180">
                                            <p:txEl>
                                              <p:pRg st="1" end="1"/>
                                            </p:txEl>
                                          </p:spTgt>
                                        </p:tgtEl>
                                        <p:attrNameLst>
                                          <p:attrName>style.visibility</p:attrName>
                                        </p:attrNameLst>
                                      </p:cBhvr>
                                      <p:to>
                                        <p:strVal val="visible"/>
                                      </p:to>
                                    </p:set>
                                    <p:anim calcmode="lin" valueType="num">
                                      <p:cBhvr>
                                        <p:cTn id="22" dur="1000" fill="hold"/>
                                        <p:tgtEl>
                                          <p:spTgt spid="180">
                                            <p:txEl>
                                              <p:pRg st="1" end="1"/>
                                            </p:txEl>
                                          </p:spTgt>
                                        </p:tgtEl>
                                        <p:attrNameLst>
                                          <p:attrName>ppt_x</p:attrName>
                                        </p:attrNameLst>
                                      </p:cBhvr>
                                      <p:tavLst>
                                        <p:tav tm="0">
                                          <p:val>
                                            <p:strVal val="1+#ppt_w/2"/>
                                          </p:val>
                                        </p:tav>
                                        <p:tav tm="100000">
                                          <p:val>
                                            <p:strVal val="#ppt_x"/>
                                          </p:val>
                                        </p:tav>
                                      </p:tavLst>
                                    </p:anim>
                                    <p:anim calcmode="lin" valueType="num">
                                      <p:cBhvr>
                                        <p:cTn id="23" dur="1000" fill="hold"/>
                                        <p:tgtEl>
                                          <p:spTgt spid="18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2" presetID="2" grpId="2" fill="hold">
                                  <p:stCondLst>
                                    <p:cond delay="0"/>
                                  </p:stCondLst>
                                  <p:iterate type="lt" backwards="0">
                                    <p:tmAbs val="0"/>
                                  </p:iterate>
                                  <p:childTnLst>
                                    <p:set>
                                      <p:cBhvr>
                                        <p:cTn id="27" fill="hold"/>
                                        <p:tgtEl>
                                          <p:spTgt spid="180">
                                            <p:txEl>
                                              <p:pRg st="2" end="2"/>
                                            </p:txEl>
                                          </p:spTgt>
                                        </p:tgtEl>
                                        <p:attrNameLst>
                                          <p:attrName>style.visibility</p:attrName>
                                        </p:attrNameLst>
                                      </p:cBhvr>
                                      <p:to>
                                        <p:strVal val="visible"/>
                                      </p:to>
                                    </p:set>
                                    <p:anim calcmode="lin" valueType="num">
                                      <p:cBhvr>
                                        <p:cTn id="28" dur="1000" fill="hold"/>
                                        <p:tgtEl>
                                          <p:spTgt spid="180">
                                            <p:txEl>
                                              <p:pRg st="2" end="2"/>
                                            </p:txEl>
                                          </p:spTgt>
                                        </p:tgtEl>
                                        <p:attrNameLst>
                                          <p:attrName>ppt_x</p:attrName>
                                        </p:attrNameLst>
                                      </p:cBhvr>
                                      <p:tavLst>
                                        <p:tav tm="0">
                                          <p:val>
                                            <p:strVal val="1+#ppt_w/2"/>
                                          </p:val>
                                        </p:tav>
                                        <p:tav tm="100000">
                                          <p:val>
                                            <p:strVal val="#ppt_x"/>
                                          </p:val>
                                        </p:tav>
                                      </p:tavLst>
                                    </p:anim>
                                    <p:anim calcmode="lin" valueType="num">
                                      <p:cBhvr>
                                        <p:cTn id="29" dur="1000" fill="hold"/>
                                        <p:tgtEl>
                                          <p:spTgt spid="18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2" presetID="2" grpId="2" fill="hold">
                                  <p:stCondLst>
                                    <p:cond delay="0"/>
                                  </p:stCondLst>
                                  <p:iterate type="lt" backwards="0">
                                    <p:tmAbs val="0"/>
                                  </p:iterate>
                                  <p:childTnLst>
                                    <p:set>
                                      <p:cBhvr>
                                        <p:cTn id="33" fill="hold"/>
                                        <p:tgtEl>
                                          <p:spTgt spid="180">
                                            <p:txEl>
                                              <p:pRg st="3" end="3"/>
                                            </p:txEl>
                                          </p:spTgt>
                                        </p:tgtEl>
                                        <p:attrNameLst>
                                          <p:attrName>style.visibility</p:attrName>
                                        </p:attrNameLst>
                                      </p:cBhvr>
                                      <p:to>
                                        <p:strVal val="visible"/>
                                      </p:to>
                                    </p:set>
                                    <p:anim calcmode="lin" valueType="num">
                                      <p:cBhvr>
                                        <p:cTn id="34" dur="1000" fill="hold"/>
                                        <p:tgtEl>
                                          <p:spTgt spid="180">
                                            <p:txEl>
                                              <p:pRg st="3" end="3"/>
                                            </p:txEl>
                                          </p:spTgt>
                                        </p:tgtEl>
                                        <p:attrNameLst>
                                          <p:attrName>ppt_x</p:attrName>
                                        </p:attrNameLst>
                                      </p:cBhvr>
                                      <p:tavLst>
                                        <p:tav tm="0">
                                          <p:val>
                                            <p:strVal val="1+#ppt_w/2"/>
                                          </p:val>
                                        </p:tav>
                                        <p:tav tm="100000">
                                          <p:val>
                                            <p:strVal val="#ppt_x"/>
                                          </p:val>
                                        </p:tav>
                                      </p:tavLst>
                                    </p:anim>
                                    <p:anim calcmode="lin" valueType="num">
                                      <p:cBhvr>
                                        <p:cTn id="35" dur="1000" fill="hold"/>
                                        <p:tgtEl>
                                          <p:spTgt spid="18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2" presetID="2" grpId="2" fill="hold">
                                  <p:stCondLst>
                                    <p:cond delay="0"/>
                                  </p:stCondLst>
                                  <p:iterate type="lt" backwards="0">
                                    <p:tmAbs val="0"/>
                                  </p:iterate>
                                  <p:childTnLst>
                                    <p:set>
                                      <p:cBhvr>
                                        <p:cTn id="39" fill="hold"/>
                                        <p:tgtEl>
                                          <p:spTgt spid="180">
                                            <p:txEl>
                                              <p:pRg st="4" end="4"/>
                                            </p:txEl>
                                          </p:spTgt>
                                        </p:tgtEl>
                                        <p:attrNameLst>
                                          <p:attrName>style.visibility</p:attrName>
                                        </p:attrNameLst>
                                      </p:cBhvr>
                                      <p:to>
                                        <p:strVal val="visible"/>
                                      </p:to>
                                    </p:set>
                                    <p:anim calcmode="lin" valueType="num">
                                      <p:cBhvr>
                                        <p:cTn id="40" dur="1000" fill="hold"/>
                                        <p:tgtEl>
                                          <p:spTgt spid="180">
                                            <p:txEl>
                                              <p:pRg st="4" end="4"/>
                                            </p:txEl>
                                          </p:spTgt>
                                        </p:tgtEl>
                                        <p:attrNameLst>
                                          <p:attrName>ppt_x</p:attrName>
                                        </p:attrNameLst>
                                      </p:cBhvr>
                                      <p:tavLst>
                                        <p:tav tm="0">
                                          <p:val>
                                            <p:strVal val="1+#ppt_w/2"/>
                                          </p:val>
                                        </p:tav>
                                        <p:tav tm="100000">
                                          <p:val>
                                            <p:strVal val="#ppt_x"/>
                                          </p:val>
                                        </p:tav>
                                      </p:tavLst>
                                    </p:anim>
                                    <p:anim calcmode="lin" valueType="num">
                                      <p:cBhvr>
                                        <p:cTn id="41" dur="1000" fill="hold"/>
                                        <p:tgtEl>
                                          <p:spTgt spid="18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Class="entr" nodeType="clickEffect" presetSubtype="2" presetID="2" grpId="2" fill="hold">
                                  <p:stCondLst>
                                    <p:cond delay="0"/>
                                  </p:stCondLst>
                                  <p:iterate type="lt" backwards="0">
                                    <p:tmAbs val="0"/>
                                  </p:iterate>
                                  <p:childTnLst>
                                    <p:set>
                                      <p:cBhvr>
                                        <p:cTn id="45" fill="hold"/>
                                        <p:tgtEl>
                                          <p:spTgt spid="180">
                                            <p:txEl>
                                              <p:pRg st="5" end="5"/>
                                            </p:txEl>
                                          </p:spTgt>
                                        </p:tgtEl>
                                        <p:attrNameLst>
                                          <p:attrName>style.visibility</p:attrName>
                                        </p:attrNameLst>
                                      </p:cBhvr>
                                      <p:to>
                                        <p:strVal val="visible"/>
                                      </p:to>
                                    </p:set>
                                    <p:anim calcmode="lin" valueType="num">
                                      <p:cBhvr>
                                        <p:cTn id="46" dur="1000" fill="hold"/>
                                        <p:tgtEl>
                                          <p:spTgt spid="180">
                                            <p:txEl>
                                              <p:pRg st="5" end="5"/>
                                            </p:txEl>
                                          </p:spTgt>
                                        </p:tgtEl>
                                        <p:attrNameLst>
                                          <p:attrName>ppt_x</p:attrName>
                                        </p:attrNameLst>
                                      </p:cBhvr>
                                      <p:tavLst>
                                        <p:tav tm="0">
                                          <p:val>
                                            <p:strVal val="1+#ppt_w/2"/>
                                          </p:val>
                                        </p:tav>
                                        <p:tav tm="100000">
                                          <p:val>
                                            <p:strVal val="#ppt_x"/>
                                          </p:val>
                                        </p:tav>
                                      </p:tavLst>
                                    </p:anim>
                                    <p:anim calcmode="lin" valueType="num">
                                      <p:cBhvr>
                                        <p:cTn id="47" dur="1000" fill="hold"/>
                                        <p:tgtEl>
                                          <p:spTgt spid="180">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Class="exit" nodeType="clickEffect" presetSubtype="0" presetID="15" grpId="3" fill="hold">
                                  <p:stCondLst>
                                    <p:cond delay="0"/>
                                  </p:stCondLst>
                                  <p:iterate type="el" backwards="0">
                                    <p:tmAbs val="0"/>
                                  </p:iterate>
                                  <p:childTnLst>
                                    <p:anim calcmode="lin" valueType="num">
                                      <p:cBhvr>
                                        <p:cTn id="51" dur="1000" fill="hold"/>
                                        <p:tgtEl>
                                          <p:spTgt spid="179"/>
                                        </p:tgtEl>
                                        <p:attrNameLst>
                                          <p:attrName>ppt_w</p:attrName>
                                        </p:attrNameLst>
                                      </p:cBhvr>
                                      <p:tavLst>
                                        <p:tav tm="0">
                                          <p:val>
                                            <p:strVal val="ppt_w"/>
                                          </p:val>
                                        </p:tav>
                                        <p:tav tm="100000">
                                          <p:val>
                                            <p:fltVal val="0"/>
                                          </p:val>
                                        </p:tav>
                                      </p:tavLst>
                                    </p:anim>
                                    <p:anim calcmode="lin" valueType="num">
                                      <p:cBhvr>
                                        <p:cTn id="52" dur="1000" fill="hold"/>
                                        <p:tgtEl>
                                          <p:spTgt spid="179"/>
                                        </p:tgtEl>
                                        <p:attrNameLst>
                                          <p:attrName>ppt_h</p:attrName>
                                        </p:attrNameLst>
                                      </p:cBhvr>
                                      <p:tavLst>
                                        <p:tav tm="0">
                                          <p:val>
                                            <p:strVal val="ppt_h"/>
                                          </p:val>
                                        </p:tav>
                                        <p:tav tm="100000">
                                          <p:val>
                                            <p:fltVal val="0"/>
                                          </p:val>
                                        </p:tav>
                                      </p:tavLst>
                                    </p:anim>
                                    <p:anim calcmode="lin" valueType="num">
                                      <p:cBhvr>
                                        <p:cTn id="53" dur="1000" fill="hold"/>
                                        <p:tgtEl>
                                          <p:spTgt spid="179"/>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54" dur="1000" fill="hold"/>
                                        <p:tgtEl>
                                          <p:spTgt spid="179"/>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55" fill="hold">
                                          <p:stCondLst>
                                            <p:cond delay="999"/>
                                          </p:stCondLst>
                                        </p:cTn>
                                        <p:tgtEl>
                                          <p:spTgt spid="179"/>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Class="exit" nodeType="clickEffect" presetSubtype="4" presetID="2" grpId="4" fill="hold">
                                  <p:stCondLst>
                                    <p:cond delay="0"/>
                                  </p:stCondLst>
                                  <p:iterate type="el" backwards="0">
                                    <p:tmAbs val="0"/>
                                  </p:iterate>
                                  <p:childTnLst>
                                    <p:anim calcmode="lin" valueType="num">
                                      <p:cBhvr>
                                        <p:cTn id="59" dur="2500" fill="hold"/>
                                        <p:tgtEl>
                                          <p:spTgt spid="180">
                                            <p:txEl>
                                              <p:pRg st="0" end="0"/>
                                            </p:txEl>
                                          </p:spTgt>
                                        </p:tgtEl>
                                        <p:attrNameLst>
                                          <p:attrName>ppt_x</p:attrName>
                                        </p:attrNameLst>
                                      </p:cBhvr>
                                      <p:tavLst>
                                        <p:tav tm="0">
                                          <p:val>
                                            <p:strVal val="ppt_x"/>
                                          </p:val>
                                        </p:tav>
                                        <p:tav tm="100000">
                                          <p:val>
                                            <p:strVal val="ppt_x"/>
                                          </p:val>
                                        </p:tav>
                                      </p:tavLst>
                                    </p:anim>
                                    <p:anim calcmode="lin" valueType="num">
                                      <p:cBhvr>
                                        <p:cTn id="60" dur="2500" fill="hold"/>
                                        <p:tgtEl>
                                          <p:spTgt spid="180">
                                            <p:txEl>
                                              <p:pRg st="0" end="0"/>
                                            </p:txEl>
                                          </p:spTgt>
                                        </p:tgtEl>
                                        <p:attrNameLst>
                                          <p:attrName>ppt_y</p:attrName>
                                        </p:attrNameLst>
                                      </p:cBhvr>
                                      <p:tavLst>
                                        <p:tav tm="0">
                                          <p:val>
                                            <p:strVal val="ppt_y"/>
                                          </p:val>
                                        </p:tav>
                                        <p:tav tm="100000">
                                          <p:val>
                                            <p:strVal val="1+ppt_h/2"/>
                                          </p:val>
                                        </p:tav>
                                      </p:tavLst>
                                    </p:anim>
                                    <p:set>
                                      <p:cBhvr>
                                        <p:cTn id="61" fill="hold">
                                          <p:stCondLst>
                                            <p:cond delay="2499"/>
                                          </p:stCondLst>
                                        </p:cTn>
                                        <p:tgtEl>
                                          <p:spTgt spid="180">
                                            <p:txEl>
                                              <p:pRg st="0" end="0"/>
                                            </p:txEl>
                                          </p:spTgt>
                                        </p:tgtEl>
                                        <p:attrNameLst>
                                          <p:attrName>style.visibility</p:attrName>
                                        </p:attrNameLst>
                                      </p:cBhvr>
                                      <p:to>
                                        <p:strVal val="hidden"/>
                                      </p:to>
                                    </p:set>
                                  </p:childTnLst>
                                </p:cTn>
                              </p:par>
                              <p:par>
                                <p:cTn id="62" presetClass="exit" nodeType="withEffect" presetSubtype="4" presetID="2" grpId="4" fill="hold">
                                  <p:stCondLst>
                                    <p:cond delay="0"/>
                                  </p:stCondLst>
                                  <p:iterate type="el" backwards="0">
                                    <p:tmAbs val="0"/>
                                  </p:iterate>
                                  <p:childTnLst>
                                    <p:anim calcmode="lin" valueType="num">
                                      <p:cBhvr>
                                        <p:cTn id="63" dur="2500" fill="hold"/>
                                        <p:tgtEl>
                                          <p:spTgt spid="180">
                                            <p:txEl>
                                              <p:pRg st="1" end="1"/>
                                            </p:txEl>
                                          </p:spTgt>
                                        </p:tgtEl>
                                        <p:attrNameLst>
                                          <p:attrName>ppt_x</p:attrName>
                                        </p:attrNameLst>
                                      </p:cBhvr>
                                      <p:tavLst>
                                        <p:tav tm="0">
                                          <p:val>
                                            <p:strVal val="ppt_x"/>
                                          </p:val>
                                        </p:tav>
                                        <p:tav tm="100000">
                                          <p:val>
                                            <p:strVal val="ppt_x"/>
                                          </p:val>
                                        </p:tav>
                                      </p:tavLst>
                                    </p:anim>
                                    <p:anim calcmode="lin" valueType="num">
                                      <p:cBhvr>
                                        <p:cTn id="64" dur="2500" fill="hold"/>
                                        <p:tgtEl>
                                          <p:spTgt spid="180">
                                            <p:txEl>
                                              <p:pRg st="1" end="1"/>
                                            </p:txEl>
                                          </p:spTgt>
                                        </p:tgtEl>
                                        <p:attrNameLst>
                                          <p:attrName>ppt_y</p:attrName>
                                        </p:attrNameLst>
                                      </p:cBhvr>
                                      <p:tavLst>
                                        <p:tav tm="0">
                                          <p:val>
                                            <p:strVal val="ppt_y"/>
                                          </p:val>
                                        </p:tav>
                                        <p:tav tm="100000">
                                          <p:val>
                                            <p:strVal val="1+ppt_h/2"/>
                                          </p:val>
                                        </p:tav>
                                      </p:tavLst>
                                    </p:anim>
                                    <p:set>
                                      <p:cBhvr>
                                        <p:cTn id="65" fill="hold">
                                          <p:stCondLst>
                                            <p:cond delay="2499"/>
                                          </p:stCondLst>
                                        </p:cTn>
                                        <p:tgtEl>
                                          <p:spTgt spid="180">
                                            <p:txEl>
                                              <p:pRg st="1" end="1"/>
                                            </p:txEl>
                                          </p:spTgt>
                                        </p:tgtEl>
                                        <p:attrNameLst>
                                          <p:attrName>style.visibility</p:attrName>
                                        </p:attrNameLst>
                                      </p:cBhvr>
                                      <p:to>
                                        <p:strVal val="hidden"/>
                                      </p:to>
                                    </p:set>
                                  </p:childTnLst>
                                </p:cTn>
                              </p:par>
                              <p:par>
                                <p:cTn id="66" presetClass="exit" nodeType="withEffect" presetSubtype="4" presetID="2" grpId="4" fill="hold">
                                  <p:stCondLst>
                                    <p:cond delay="0"/>
                                  </p:stCondLst>
                                  <p:iterate type="el" backwards="0">
                                    <p:tmAbs val="0"/>
                                  </p:iterate>
                                  <p:childTnLst>
                                    <p:anim calcmode="lin" valueType="num">
                                      <p:cBhvr>
                                        <p:cTn id="67" dur="2500" fill="hold"/>
                                        <p:tgtEl>
                                          <p:spTgt spid="180">
                                            <p:txEl>
                                              <p:pRg st="2" end="2"/>
                                            </p:txEl>
                                          </p:spTgt>
                                        </p:tgtEl>
                                        <p:attrNameLst>
                                          <p:attrName>ppt_x</p:attrName>
                                        </p:attrNameLst>
                                      </p:cBhvr>
                                      <p:tavLst>
                                        <p:tav tm="0">
                                          <p:val>
                                            <p:strVal val="ppt_x"/>
                                          </p:val>
                                        </p:tav>
                                        <p:tav tm="100000">
                                          <p:val>
                                            <p:strVal val="ppt_x"/>
                                          </p:val>
                                        </p:tav>
                                      </p:tavLst>
                                    </p:anim>
                                    <p:anim calcmode="lin" valueType="num">
                                      <p:cBhvr>
                                        <p:cTn id="68" dur="2500" fill="hold"/>
                                        <p:tgtEl>
                                          <p:spTgt spid="180">
                                            <p:txEl>
                                              <p:pRg st="2" end="2"/>
                                            </p:txEl>
                                          </p:spTgt>
                                        </p:tgtEl>
                                        <p:attrNameLst>
                                          <p:attrName>ppt_y</p:attrName>
                                        </p:attrNameLst>
                                      </p:cBhvr>
                                      <p:tavLst>
                                        <p:tav tm="0">
                                          <p:val>
                                            <p:strVal val="ppt_y"/>
                                          </p:val>
                                        </p:tav>
                                        <p:tav tm="100000">
                                          <p:val>
                                            <p:strVal val="1+ppt_h/2"/>
                                          </p:val>
                                        </p:tav>
                                      </p:tavLst>
                                    </p:anim>
                                    <p:set>
                                      <p:cBhvr>
                                        <p:cTn id="69" fill="hold">
                                          <p:stCondLst>
                                            <p:cond delay="2499"/>
                                          </p:stCondLst>
                                        </p:cTn>
                                        <p:tgtEl>
                                          <p:spTgt spid="180">
                                            <p:txEl>
                                              <p:pRg st="2" end="2"/>
                                            </p:txEl>
                                          </p:spTgt>
                                        </p:tgtEl>
                                        <p:attrNameLst>
                                          <p:attrName>style.visibility</p:attrName>
                                        </p:attrNameLst>
                                      </p:cBhvr>
                                      <p:to>
                                        <p:strVal val="hidden"/>
                                      </p:to>
                                    </p:set>
                                  </p:childTnLst>
                                </p:cTn>
                              </p:par>
                              <p:par>
                                <p:cTn id="70" presetClass="exit" nodeType="withEffect" presetSubtype="4" presetID="2" grpId="4" fill="hold">
                                  <p:stCondLst>
                                    <p:cond delay="0"/>
                                  </p:stCondLst>
                                  <p:iterate type="el" backwards="0">
                                    <p:tmAbs val="0"/>
                                  </p:iterate>
                                  <p:childTnLst>
                                    <p:anim calcmode="lin" valueType="num">
                                      <p:cBhvr>
                                        <p:cTn id="71" dur="2500" fill="hold"/>
                                        <p:tgtEl>
                                          <p:spTgt spid="180">
                                            <p:txEl>
                                              <p:pRg st="3" end="3"/>
                                            </p:txEl>
                                          </p:spTgt>
                                        </p:tgtEl>
                                        <p:attrNameLst>
                                          <p:attrName>ppt_x</p:attrName>
                                        </p:attrNameLst>
                                      </p:cBhvr>
                                      <p:tavLst>
                                        <p:tav tm="0">
                                          <p:val>
                                            <p:strVal val="ppt_x"/>
                                          </p:val>
                                        </p:tav>
                                        <p:tav tm="100000">
                                          <p:val>
                                            <p:strVal val="ppt_x"/>
                                          </p:val>
                                        </p:tav>
                                      </p:tavLst>
                                    </p:anim>
                                    <p:anim calcmode="lin" valueType="num">
                                      <p:cBhvr>
                                        <p:cTn id="72" dur="2500" fill="hold"/>
                                        <p:tgtEl>
                                          <p:spTgt spid="180">
                                            <p:txEl>
                                              <p:pRg st="3" end="3"/>
                                            </p:txEl>
                                          </p:spTgt>
                                        </p:tgtEl>
                                        <p:attrNameLst>
                                          <p:attrName>ppt_y</p:attrName>
                                        </p:attrNameLst>
                                      </p:cBhvr>
                                      <p:tavLst>
                                        <p:tav tm="0">
                                          <p:val>
                                            <p:strVal val="ppt_y"/>
                                          </p:val>
                                        </p:tav>
                                        <p:tav tm="100000">
                                          <p:val>
                                            <p:strVal val="1+ppt_h/2"/>
                                          </p:val>
                                        </p:tav>
                                      </p:tavLst>
                                    </p:anim>
                                    <p:set>
                                      <p:cBhvr>
                                        <p:cTn id="73" fill="hold">
                                          <p:stCondLst>
                                            <p:cond delay="2499"/>
                                          </p:stCondLst>
                                        </p:cTn>
                                        <p:tgtEl>
                                          <p:spTgt spid="180">
                                            <p:txEl>
                                              <p:pRg st="3" end="3"/>
                                            </p:txEl>
                                          </p:spTgt>
                                        </p:tgtEl>
                                        <p:attrNameLst>
                                          <p:attrName>style.visibility</p:attrName>
                                        </p:attrNameLst>
                                      </p:cBhvr>
                                      <p:to>
                                        <p:strVal val="hidden"/>
                                      </p:to>
                                    </p:set>
                                  </p:childTnLst>
                                </p:cTn>
                              </p:par>
                              <p:par>
                                <p:cTn id="74" presetClass="exit" nodeType="withEffect" presetSubtype="4" presetID="2" grpId="4" fill="hold">
                                  <p:stCondLst>
                                    <p:cond delay="0"/>
                                  </p:stCondLst>
                                  <p:iterate type="el" backwards="0">
                                    <p:tmAbs val="0"/>
                                  </p:iterate>
                                  <p:childTnLst>
                                    <p:anim calcmode="lin" valueType="num">
                                      <p:cBhvr>
                                        <p:cTn id="75" dur="2500" fill="hold"/>
                                        <p:tgtEl>
                                          <p:spTgt spid="180">
                                            <p:txEl>
                                              <p:pRg st="4" end="4"/>
                                            </p:txEl>
                                          </p:spTgt>
                                        </p:tgtEl>
                                        <p:attrNameLst>
                                          <p:attrName>ppt_x</p:attrName>
                                        </p:attrNameLst>
                                      </p:cBhvr>
                                      <p:tavLst>
                                        <p:tav tm="0">
                                          <p:val>
                                            <p:strVal val="ppt_x"/>
                                          </p:val>
                                        </p:tav>
                                        <p:tav tm="100000">
                                          <p:val>
                                            <p:strVal val="ppt_x"/>
                                          </p:val>
                                        </p:tav>
                                      </p:tavLst>
                                    </p:anim>
                                    <p:anim calcmode="lin" valueType="num">
                                      <p:cBhvr>
                                        <p:cTn id="76" dur="2500" fill="hold"/>
                                        <p:tgtEl>
                                          <p:spTgt spid="180">
                                            <p:txEl>
                                              <p:pRg st="4" end="4"/>
                                            </p:txEl>
                                          </p:spTgt>
                                        </p:tgtEl>
                                        <p:attrNameLst>
                                          <p:attrName>ppt_y</p:attrName>
                                        </p:attrNameLst>
                                      </p:cBhvr>
                                      <p:tavLst>
                                        <p:tav tm="0">
                                          <p:val>
                                            <p:strVal val="ppt_y"/>
                                          </p:val>
                                        </p:tav>
                                        <p:tav tm="100000">
                                          <p:val>
                                            <p:strVal val="1+ppt_h/2"/>
                                          </p:val>
                                        </p:tav>
                                      </p:tavLst>
                                    </p:anim>
                                    <p:set>
                                      <p:cBhvr>
                                        <p:cTn id="77" fill="hold">
                                          <p:stCondLst>
                                            <p:cond delay="2499"/>
                                          </p:stCondLst>
                                        </p:cTn>
                                        <p:tgtEl>
                                          <p:spTgt spid="180">
                                            <p:txEl>
                                              <p:pRg st="4" end="4"/>
                                            </p:txEl>
                                          </p:spTgt>
                                        </p:tgtEl>
                                        <p:attrNameLst>
                                          <p:attrName>style.visibility</p:attrName>
                                        </p:attrNameLst>
                                      </p:cBhvr>
                                      <p:to>
                                        <p:strVal val="hidden"/>
                                      </p:to>
                                    </p:set>
                                  </p:childTnLst>
                                </p:cTn>
                              </p:par>
                              <p:par>
                                <p:cTn id="78" presetClass="exit" nodeType="withEffect" presetSubtype="4" presetID="2" grpId="4" fill="hold">
                                  <p:stCondLst>
                                    <p:cond delay="0"/>
                                  </p:stCondLst>
                                  <p:iterate type="el" backwards="0">
                                    <p:tmAbs val="0"/>
                                  </p:iterate>
                                  <p:childTnLst>
                                    <p:anim calcmode="lin" valueType="num">
                                      <p:cBhvr>
                                        <p:cTn id="79" dur="2500" fill="hold"/>
                                        <p:tgtEl>
                                          <p:spTgt spid="180">
                                            <p:txEl>
                                              <p:pRg st="5" end="5"/>
                                            </p:txEl>
                                          </p:spTgt>
                                        </p:tgtEl>
                                        <p:attrNameLst>
                                          <p:attrName>ppt_x</p:attrName>
                                        </p:attrNameLst>
                                      </p:cBhvr>
                                      <p:tavLst>
                                        <p:tav tm="0">
                                          <p:val>
                                            <p:strVal val="ppt_x"/>
                                          </p:val>
                                        </p:tav>
                                        <p:tav tm="100000">
                                          <p:val>
                                            <p:strVal val="ppt_x"/>
                                          </p:val>
                                        </p:tav>
                                      </p:tavLst>
                                    </p:anim>
                                    <p:anim calcmode="lin" valueType="num">
                                      <p:cBhvr>
                                        <p:cTn id="80" dur="2500" fill="hold"/>
                                        <p:tgtEl>
                                          <p:spTgt spid="180">
                                            <p:txEl>
                                              <p:pRg st="5" end="5"/>
                                            </p:txEl>
                                          </p:spTgt>
                                        </p:tgtEl>
                                        <p:attrNameLst>
                                          <p:attrName>ppt_y</p:attrName>
                                        </p:attrNameLst>
                                      </p:cBhvr>
                                      <p:tavLst>
                                        <p:tav tm="0">
                                          <p:val>
                                            <p:strVal val="ppt_y"/>
                                          </p:val>
                                        </p:tav>
                                        <p:tav tm="100000">
                                          <p:val>
                                            <p:strVal val="1+ppt_h/2"/>
                                          </p:val>
                                        </p:tav>
                                      </p:tavLst>
                                    </p:anim>
                                    <p:set>
                                      <p:cBhvr>
                                        <p:cTn id="81" fill="hold">
                                          <p:stCondLst>
                                            <p:cond delay="2499"/>
                                          </p:stCondLst>
                                        </p:cTn>
                                        <p:tgtEl>
                                          <p:spTgt spid="180">
                                            <p:txEl>
                                              <p:pRg st="5" end="5"/>
                                            </p:txEl>
                                          </p:spTgt>
                                        </p:tgtEl>
                                        <p:attrNameLst>
                                          <p:attrName>style.visibility</p:attrName>
                                        </p:attrNameLst>
                                      </p:cBhvr>
                                      <p:to>
                                        <p:strVal val="hidden"/>
                                      </p:to>
                                    </p:set>
                                  </p:childTnLst>
                                </p:cTn>
                              </p:par>
                              <p:par>
                                <p:cTn id="82" presetClass="exit" nodeType="withEffect" presetSubtype="4" presetID="2" grpId="4" fill="hold">
                                  <p:stCondLst>
                                    <p:cond delay="0"/>
                                  </p:stCondLst>
                                  <p:iterate type="el" backwards="0">
                                    <p:tmAbs val="0"/>
                                  </p:iterate>
                                  <p:childTnLst>
                                    <p:anim calcmode="lin" valueType="num">
                                      <p:cBhvr>
                                        <p:cTn id="83" dur="2500" fill="hold"/>
                                        <p:tgtEl>
                                          <p:spTgt spid="180">
                                            <p:bg/>
                                          </p:spTgt>
                                        </p:tgtEl>
                                        <p:attrNameLst>
                                          <p:attrName>ppt_x</p:attrName>
                                        </p:attrNameLst>
                                      </p:cBhvr>
                                      <p:tavLst>
                                        <p:tav tm="0">
                                          <p:val>
                                            <p:strVal val="ppt_x"/>
                                          </p:val>
                                        </p:tav>
                                        <p:tav tm="100000">
                                          <p:val>
                                            <p:strVal val="ppt_x"/>
                                          </p:val>
                                        </p:tav>
                                      </p:tavLst>
                                    </p:anim>
                                    <p:anim calcmode="lin" valueType="num">
                                      <p:cBhvr>
                                        <p:cTn id="84" dur="2500" fill="hold"/>
                                        <p:tgtEl>
                                          <p:spTgt spid="180">
                                            <p:bg/>
                                          </p:spTgt>
                                        </p:tgtEl>
                                        <p:attrNameLst>
                                          <p:attrName>ppt_y</p:attrName>
                                        </p:attrNameLst>
                                      </p:cBhvr>
                                      <p:tavLst>
                                        <p:tav tm="0">
                                          <p:val>
                                            <p:strVal val="ppt_y"/>
                                          </p:val>
                                        </p:tav>
                                        <p:tav tm="100000">
                                          <p:val>
                                            <p:strVal val="1+ppt_h/2"/>
                                          </p:val>
                                        </p:tav>
                                      </p:tavLst>
                                    </p:anim>
                                    <p:set>
                                      <p:cBhvr>
                                        <p:cTn id="85" fill="hold">
                                          <p:stCondLst>
                                            <p:cond delay="2499"/>
                                          </p:stCondLst>
                                        </p:cTn>
                                        <p:tgtEl>
                                          <p:spTgt spid="180">
                                            <p:bg/>
                                          </p:spTgt>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9" grpId="3"/>
      <p:bldP build="p" bldLvl="5" animBg="1" rev="0" advAuto="0" spid="180" grpId="2"/>
      <p:bldP build="p" bldLvl="5" animBg="1" rev="0" advAuto="0" spid="180" grpId="4"/>
      <p:bldP build="whole" bldLvl="1" animBg="1" rev="0" advAuto="0" spid="179"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2" name="Total profit per year"/>
          <p:cNvSpPr txBox="1"/>
          <p:nvPr>
            <p:ph type="title"/>
          </p:nvPr>
        </p:nvSpPr>
        <p:spPr>
          <a:xfrm>
            <a:off x="1187777" y="957364"/>
            <a:ext cx="9779001" cy="1435101"/>
          </a:xfrm>
          <a:prstGeom prst="rect">
            <a:avLst/>
          </a:prstGeom>
        </p:spPr>
        <p:txBody>
          <a:bodyPr/>
          <a:lstStyle>
            <a:lvl1pPr defTabSz="1755604">
              <a:defRPr spc="-169" sz="8496"/>
            </a:lvl1pPr>
          </a:lstStyle>
          <a:p>
            <a:pPr/>
            <a:r>
              <a:t>Total profit per year</a:t>
            </a:r>
          </a:p>
        </p:txBody>
      </p:sp>
      <p:pic>
        <p:nvPicPr>
          <p:cNvPr id="183" name="total_profit_per_year.png" descr="total_profit_per_year.png"/>
          <p:cNvPicPr>
            <a:picLocks noChangeAspect="0"/>
          </p:cNvPicPr>
          <p:nvPr/>
        </p:nvPicPr>
        <p:blipFill>
          <a:blip r:embed="rId3">
            <a:extLst/>
          </a:blip>
          <a:srcRect l="0" t="0" r="0" b="0"/>
          <a:stretch>
            <a:fillRect/>
          </a:stretch>
        </p:blipFill>
        <p:spPr>
          <a:xfrm>
            <a:off x="11419681" y="3443133"/>
            <a:ext cx="12411399" cy="6829487"/>
          </a:xfrm>
          <a:prstGeom prst="rect">
            <a:avLst/>
          </a:prstGeom>
          <a:ln w="12700">
            <a:miter lim="400000"/>
          </a:ln>
        </p:spPr>
      </p:pic>
      <p:sp>
        <p:nvSpPr>
          <p:cNvPr id="184" name="2014-2017: Profits consistent year over year averaging at $296,959,736…"/>
          <p:cNvSpPr txBox="1"/>
          <p:nvPr/>
        </p:nvSpPr>
        <p:spPr>
          <a:xfrm>
            <a:off x="558753" y="5188209"/>
            <a:ext cx="11037049" cy="33395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09600" indent="-609600">
              <a:buSzPct val="123000"/>
              <a:buChar char="•"/>
            </a:pPr>
            <a:r>
              <a:t>2014-2017: Profits consistent year over year averaging at $296,959,736</a:t>
            </a:r>
          </a:p>
          <a:p>
            <a:pPr marL="609600" indent="-609600">
              <a:buSzPct val="123000"/>
              <a:buChar char="•"/>
            </a:pPr>
            <a:r>
              <a:t>2018: Sharp decline, caused by limited data (only 2 months)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82"/>
                                        </p:tgtEl>
                                        <p:attrNameLst>
                                          <p:attrName>style.visibility</p:attrName>
                                        </p:attrNameLst>
                                      </p:cBhvr>
                                      <p:to>
                                        <p:strVal val="visible"/>
                                      </p:to>
                                    </p:set>
                                    <p:animEffect filter="dissolve" transition="in">
                                      <p:cBhvr>
                                        <p:cTn id="7" dur="1000"/>
                                        <p:tgtEl>
                                          <p:spTgt spid="18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2" presetID="2" grpId="2" fill="hold">
                                  <p:stCondLst>
                                    <p:cond delay="0"/>
                                  </p:stCondLst>
                                  <p:iterate type="el" backwards="0">
                                    <p:tmAbs val="0"/>
                                  </p:iterate>
                                  <p:childTnLst>
                                    <p:set>
                                      <p:cBhvr>
                                        <p:cTn id="11" fill="hold"/>
                                        <p:tgtEl>
                                          <p:spTgt spid="183"/>
                                        </p:tgtEl>
                                        <p:attrNameLst>
                                          <p:attrName>style.visibility</p:attrName>
                                        </p:attrNameLst>
                                      </p:cBhvr>
                                      <p:to>
                                        <p:strVal val="visible"/>
                                      </p:to>
                                    </p:set>
                                    <p:anim calcmode="lin" valueType="num">
                                      <p:cBhvr>
                                        <p:cTn id="12" dur="1000" fill="hold"/>
                                        <p:tgtEl>
                                          <p:spTgt spid="183"/>
                                        </p:tgtEl>
                                        <p:attrNameLst>
                                          <p:attrName>ppt_x</p:attrName>
                                        </p:attrNameLst>
                                      </p:cBhvr>
                                      <p:tavLst>
                                        <p:tav tm="0">
                                          <p:val>
                                            <p:strVal val="1+#ppt_w/2"/>
                                          </p:val>
                                        </p:tav>
                                        <p:tav tm="100000">
                                          <p:val>
                                            <p:strVal val="#ppt_x"/>
                                          </p:val>
                                        </p:tav>
                                      </p:tavLst>
                                    </p:anim>
                                    <p:anim calcmode="lin" valueType="num">
                                      <p:cBhvr>
                                        <p:cTn id="13" dur="1000" fill="hold"/>
                                        <p:tgtEl>
                                          <p:spTgt spid="18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ID="9" grpId="3" fill="hold">
                                  <p:stCondLst>
                                    <p:cond delay="0"/>
                                  </p:stCondLst>
                                  <p:iterate type="el" backwards="0">
                                    <p:tmAbs val="0"/>
                                  </p:iterate>
                                  <p:childTnLst>
                                    <p:set>
                                      <p:cBhvr>
                                        <p:cTn id="17" fill="hold"/>
                                        <p:tgtEl>
                                          <p:spTgt spid="184"/>
                                        </p:tgtEl>
                                        <p:attrNameLst>
                                          <p:attrName>style.visibility</p:attrName>
                                        </p:attrNameLst>
                                      </p:cBhvr>
                                      <p:to>
                                        <p:strVal val="visible"/>
                                      </p:to>
                                    </p:set>
                                    <p:animEffect filter="dissolve" transition="in">
                                      <p:cBhvr>
                                        <p:cTn id="18" dur="15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2" grpId="1"/>
      <p:bldP build="whole" bldLvl="1" animBg="1" rev="0" advAuto="0" spid="184" grpId="3"/>
      <p:bldP build="whole" bldLvl="1" animBg="1" rev="0" advAuto="0" spid="183" grpId="2"/>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86" name="total_profit_per_month.png" descr="total_profit_per_month.png"/>
          <p:cNvPicPr>
            <a:picLocks noChangeAspect="0"/>
          </p:cNvPicPr>
          <p:nvPr/>
        </p:nvPicPr>
        <p:blipFill>
          <a:blip r:embed="rId3">
            <a:extLst/>
          </a:blip>
          <a:srcRect l="0" t="0" r="0" b="0"/>
          <a:stretch>
            <a:fillRect/>
          </a:stretch>
        </p:blipFill>
        <p:spPr>
          <a:xfrm>
            <a:off x="313061" y="3914766"/>
            <a:ext cx="12064994" cy="5886451"/>
          </a:xfrm>
          <a:prstGeom prst="rect">
            <a:avLst/>
          </a:prstGeom>
          <a:ln w="12700">
            <a:miter lim="400000"/>
          </a:ln>
        </p:spPr>
      </p:pic>
      <p:sp>
        <p:nvSpPr>
          <p:cNvPr id="187" name="Total profit per month"/>
          <p:cNvSpPr txBox="1"/>
          <p:nvPr>
            <p:ph type="title"/>
          </p:nvPr>
        </p:nvSpPr>
        <p:spPr>
          <a:xfrm>
            <a:off x="1187777" y="957364"/>
            <a:ext cx="9779001" cy="1435101"/>
          </a:xfrm>
          <a:prstGeom prst="rect">
            <a:avLst/>
          </a:prstGeom>
        </p:spPr>
        <p:txBody>
          <a:bodyPr/>
          <a:lstStyle>
            <a:lvl1pPr defTabSz="1584920">
              <a:defRPr spc="-153" sz="7669"/>
            </a:lvl1pPr>
          </a:lstStyle>
          <a:p>
            <a:pPr/>
            <a:r>
              <a:t>Total profit per month</a:t>
            </a:r>
          </a:p>
        </p:txBody>
      </p:sp>
      <p:sp>
        <p:nvSpPr>
          <p:cNvPr id="188" name="Sales tend to decline after the holiday period.…"/>
          <p:cNvSpPr txBox="1"/>
          <p:nvPr>
            <p:ph type="body" sz="half" idx="1"/>
          </p:nvPr>
        </p:nvSpPr>
        <p:spPr>
          <a:xfrm>
            <a:off x="12735917" y="2729994"/>
            <a:ext cx="9779001" cy="8256012"/>
          </a:xfrm>
          <a:prstGeom prst="rect">
            <a:avLst/>
          </a:prstGeom>
        </p:spPr>
        <p:txBody>
          <a:bodyPr anchor="ctr"/>
          <a:lstStyle/>
          <a:p>
            <a:pPr/>
            <a:r>
              <a:t>Sales tend to decline after the holiday period. </a:t>
            </a:r>
          </a:p>
          <a:p>
            <a:pPr/>
            <a:r>
              <a:t>Highest profit: $26,420,512 (2.14% of total profit) - March 2016 </a:t>
            </a:r>
          </a:p>
          <a:p>
            <a:pPr/>
            <a:r>
              <a:t>Lowest profit: $21,241,586 (1.72% of total profit) - February 2017</a:t>
            </a:r>
          </a:p>
        </p:txBody>
      </p:sp>
    </p:spTree>
  </p:cSld>
  <p:clrMapOvr>
    <a:masterClrMapping/>
  </p:clrMapOvr>
  <mc:AlternateContent xmlns:mc="http://schemas.openxmlformats.org/markup-compatibility/2006">
    <mc:Choice xmlns:p14="http://schemas.microsoft.com/office/powerpoint/2010/main" Requires="p14">
      <p:transition spd="slow" advClick="1" p14:dur="2000">
        <p14:flip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0" name="Top 10 customers"/>
          <p:cNvSpPr txBox="1"/>
          <p:nvPr>
            <p:ph type="title"/>
          </p:nvPr>
        </p:nvSpPr>
        <p:spPr>
          <a:prstGeom prst="rect">
            <a:avLst/>
          </a:prstGeom>
        </p:spPr>
        <p:txBody>
          <a:bodyPr/>
          <a:lstStyle>
            <a:lvl1pPr defTabSz="1804370">
              <a:defRPr spc="-174" sz="8732"/>
            </a:lvl1pPr>
          </a:lstStyle>
          <a:p>
            <a:pPr/>
            <a:r>
              <a:t>Top 10 customers</a:t>
            </a:r>
          </a:p>
        </p:txBody>
      </p:sp>
      <p:sp>
        <p:nvSpPr>
          <p:cNvPr id="191" name="AiBox Company and State Ltd. generated over $12M in profits across 5 years (combined 2.01% of total profits).…"/>
          <p:cNvSpPr txBox="1"/>
          <p:nvPr>
            <p:ph type="body" sz="quarter" idx="1"/>
          </p:nvPr>
        </p:nvSpPr>
        <p:spPr>
          <a:xfrm>
            <a:off x="1187777" y="4388579"/>
            <a:ext cx="9779001" cy="4938841"/>
          </a:xfrm>
          <a:prstGeom prst="rect">
            <a:avLst/>
          </a:prstGeom>
        </p:spPr>
        <p:txBody>
          <a:bodyPr anchor="ctr"/>
          <a:lstStyle/>
          <a:p>
            <a:pPr marL="416051" indent="-416051" defTabSz="751205">
              <a:spcBef>
                <a:spcPts val="4000"/>
              </a:spcBef>
              <a:defRPr b="1" sz="4368"/>
            </a:pPr>
            <a:r>
              <a:t>AiBox Company and State Ltd. generated over $12M in profits across 5 years (combined 2.01% of total profits).</a:t>
            </a:r>
            <a:endParaRPr b="0"/>
          </a:p>
          <a:p>
            <a:pPr marL="554736" indent="-554736" defTabSz="751205">
              <a:spcBef>
                <a:spcPts val="4000"/>
              </a:spcBef>
              <a:defRPr b="1" sz="4368"/>
            </a:pPr>
            <a:r>
              <a:t>Deseret Group was the only top-10 company with profits below $10M.</a:t>
            </a:r>
          </a:p>
        </p:txBody>
      </p:sp>
      <p:pic>
        <p:nvPicPr>
          <p:cNvPr id="192" name="top_10_customers.png" descr="top_10_customers.png"/>
          <p:cNvPicPr>
            <a:picLocks noChangeAspect="1"/>
          </p:cNvPicPr>
          <p:nvPr/>
        </p:nvPicPr>
        <p:blipFill>
          <a:blip r:embed="rId3">
            <a:extLst/>
          </a:blip>
          <a:stretch>
            <a:fillRect/>
          </a:stretch>
        </p:blipFill>
        <p:spPr>
          <a:xfrm>
            <a:off x="11411094" y="3098448"/>
            <a:ext cx="12403247" cy="751910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94" name="bottom_10_customers.png" descr="bottom_10_customers.png"/>
          <p:cNvPicPr>
            <a:picLocks noChangeAspect="0"/>
          </p:cNvPicPr>
          <p:nvPr/>
        </p:nvPicPr>
        <p:blipFill>
          <a:blip r:embed="rId3">
            <a:extLst/>
          </a:blip>
          <a:srcRect l="0" t="0" r="0" b="0"/>
          <a:stretch>
            <a:fillRect/>
          </a:stretch>
        </p:blipFill>
        <p:spPr>
          <a:xfrm>
            <a:off x="563854" y="3101181"/>
            <a:ext cx="11572938" cy="7513525"/>
          </a:xfrm>
          <a:prstGeom prst="rect">
            <a:avLst/>
          </a:prstGeom>
          <a:ln w="12700">
            <a:miter lim="400000"/>
          </a:ln>
        </p:spPr>
      </p:pic>
      <p:sp>
        <p:nvSpPr>
          <p:cNvPr id="195" name="Bottom 10 customers"/>
          <p:cNvSpPr txBox="1"/>
          <p:nvPr>
            <p:ph type="title"/>
          </p:nvPr>
        </p:nvSpPr>
        <p:spPr>
          <a:xfrm>
            <a:off x="1187777" y="957364"/>
            <a:ext cx="9779001" cy="1435101"/>
          </a:xfrm>
          <a:prstGeom prst="rect">
            <a:avLst/>
          </a:prstGeom>
        </p:spPr>
        <p:txBody>
          <a:bodyPr/>
          <a:lstStyle>
            <a:lvl1pPr defTabSz="1584920">
              <a:defRPr spc="-153" sz="7669"/>
            </a:lvl1pPr>
          </a:lstStyle>
          <a:p>
            <a:pPr/>
            <a:r>
              <a:t>Bottom 10 customers </a:t>
            </a:r>
          </a:p>
        </p:txBody>
      </p:sp>
      <p:sp>
        <p:nvSpPr>
          <p:cNvPr id="196" name="All bottom 10 customers contributed $5M or less in profit.…"/>
          <p:cNvSpPr txBox="1"/>
          <p:nvPr>
            <p:ph type="body" sz="half" idx="1"/>
          </p:nvPr>
        </p:nvSpPr>
        <p:spPr>
          <a:xfrm>
            <a:off x="12735917" y="2729994"/>
            <a:ext cx="9779001" cy="8256012"/>
          </a:xfrm>
          <a:prstGeom prst="rect">
            <a:avLst/>
          </a:prstGeom>
        </p:spPr>
        <p:txBody>
          <a:bodyPr anchor="ctr"/>
          <a:lstStyle/>
          <a:p>
            <a:pPr defTabSz="457200">
              <a:defRPr b="1"/>
            </a:pPr>
            <a:r>
              <a:t>All bottom 10 customers contributed $5M or less in profit.</a:t>
            </a:r>
            <a:endParaRPr b="0"/>
          </a:p>
          <a:p>
            <a:pPr defTabSz="457200">
              <a:defRPr b="1"/>
            </a:pPr>
            <a:r>
              <a:t>BB17 Company was the least profitable, with $4,034,673 (0.33% of total profit).</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8" name="Top 10 products"/>
          <p:cNvSpPr txBox="1"/>
          <p:nvPr>
            <p:ph type="title"/>
          </p:nvPr>
        </p:nvSpPr>
        <p:spPr>
          <a:prstGeom prst="rect">
            <a:avLst/>
          </a:prstGeom>
        </p:spPr>
        <p:txBody>
          <a:bodyPr/>
          <a:lstStyle>
            <a:lvl1pPr defTabSz="1804370">
              <a:defRPr spc="-174" sz="8732"/>
            </a:lvl1pPr>
          </a:lstStyle>
          <a:p>
            <a:pPr/>
            <a:r>
              <a:t>Top 10 products</a:t>
            </a:r>
          </a:p>
        </p:txBody>
      </p:sp>
      <p:sp>
        <p:nvSpPr>
          <p:cNvPr id="199" name="All top-10 products generated more than $51 million in profit each.…"/>
          <p:cNvSpPr txBox="1"/>
          <p:nvPr>
            <p:ph type="body" sz="half" idx="1"/>
          </p:nvPr>
        </p:nvSpPr>
        <p:spPr>
          <a:xfrm>
            <a:off x="1187777" y="2729994"/>
            <a:ext cx="9779001" cy="8256012"/>
          </a:xfrm>
          <a:prstGeom prst="rect">
            <a:avLst/>
          </a:prstGeom>
        </p:spPr>
        <p:txBody>
          <a:bodyPr anchor="ctr"/>
          <a:lstStyle/>
          <a:p>
            <a:pPr/>
            <a:r>
              <a:t>All top-10 products generated more than $51 million in profit each.</a:t>
            </a:r>
          </a:p>
          <a:p>
            <a:pPr/>
            <a:r>
              <a:t>Highest earning product: product 26 - $117,291,821 (9.49%)</a:t>
            </a:r>
          </a:p>
          <a:p>
            <a:pPr/>
            <a:r>
              <a:t>Lowest earning product: product 3 - $51,764,816 (4.19%)</a:t>
            </a:r>
          </a:p>
        </p:txBody>
      </p:sp>
      <p:pic>
        <p:nvPicPr>
          <p:cNvPr id="200" name="top_10_products.png" descr="top_10_products.png"/>
          <p:cNvPicPr>
            <a:picLocks noChangeAspect="0"/>
          </p:cNvPicPr>
          <p:nvPr/>
        </p:nvPicPr>
        <p:blipFill>
          <a:blip r:embed="rId3">
            <a:extLst/>
          </a:blip>
          <a:stretch>
            <a:fillRect/>
          </a:stretch>
        </p:blipFill>
        <p:spPr>
          <a:xfrm>
            <a:off x="11421467" y="3098800"/>
            <a:ext cx="12407901" cy="75184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prism dir="l" isContent="1" isInverted="0"/>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32_DynamicDark">
  <a:themeElements>
    <a:clrScheme name="32_DynamicDark">
      <a:dk1>
        <a:srgbClr val="BE00FF"/>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Neue"/>
        <a:ea typeface="Helvetica Neue"/>
        <a:cs typeface="Helvetica Neue"/>
      </a:majorFont>
      <a:minorFont>
        <a:latin typeface="Helvetica Neue"/>
        <a:ea typeface="Helvetica Neue"/>
        <a:cs typeface="Helvetica Neue"/>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2_DynamicDark">
  <a:themeElements>
    <a:clrScheme name="32_DynamicDar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Neue"/>
        <a:ea typeface="Helvetica Neue"/>
        <a:cs typeface="Helvetica Neue"/>
      </a:majorFont>
      <a:minorFont>
        <a:latin typeface="Helvetica Neue"/>
        <a:ea typeface="Helvetica Neue"/>
        <a:cs typeface="Helvetica Neue"/>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